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sldIdLst>
    <p:sldId id="256" r:id="rId3"/>
    <p:sldId id="698" r:id="rId4"/>
    <p:sldId id="824" r:id="rId5"/>
    <p:sldId id="828" r:id="rId6"/>
    <p:sldId id="829" r:id="rId7"/>
    <p:sldId id="826" r:id="rId8"/>
    <p:sldId id="827" r:id="rId9"/>
    <p:sldId id="831" r:id="rId10"/>
    <p:sldId id="832" r:id="rId11"/>
    <p:sldId id="833" r:id="rId12"/>
    <p:sldId id="834" r:id="rId13"/>
    <p:sldId id="835" r:id="rId14"/>
    <p:sldId id="836" r:id="rId15"/>
    <p:sldId id="837" r:id="rId16"/>
    <p:sldId id="838" r:id="rId17"/>
    <p:sldId id="839" r:id="rId18"/>
    <p:sldId id="841" r:id="rId19"/>
    <p:sldId id="842" r:id="rId20"/>
    <p:sldId id="843" r:id="rId21"/>
    <p:sldId id="844" r:id="rId22"/>
    <p:sldId id="845" r:id="rId23"/>
    <p:sldId id="846" r:id="rId24"/>
    <p:sldId id="847" r:id="rId25"/>
    <p:sldId id="848" r:id="rId26"/>
    <p:sldId id="849" r:id="rId27"/>
    <p:sldId id="851" r:id="rId28"/>
    <p:sldId id="850" r:id="rId29"/>
    <p:sldId id="855" r:id="rId30"/>
    <p:sldId id="856" r:id="rId31"/>
    <p:sldId id="857" r:id="rId32"/>
    <p:sldId id="858" r:id="rId33"/>
    <p:sldId id="859" r:id="rId34"/>
    <p:sldId id="860" r:id="rId35"/>
    <p:sldId id="861" r:id="rId36"/>
    <p:sldId id="862" r:id="rId37"/>
    <p:sldId id="867" r:id="rId38"/>
    <p:sldId id="868" r:id="rId39"/>
    <p:sldId id="870" r:id="rId40"/>
    <p:sldId id="866" r:id="rId41"/>
    <p:sldId id="886" r:id="rId42"/>
    <p:sldId id="872" r:id="rId43"/>
    <p:sldId id="873" r:id="rId44"/>
    <p:sldId id="874" r:id="rId45"/>
    <p:sldId id="875" r:id="rId46"/>
    <p:sldId id="877" r:id="rId47"/>
    <p:sldId id="878" r:id="rId48"/>
    <p:sldId id="876" r:id="rId49"/>
    <p:sldId id="879" r:id="rId50"/>
    <p:sldId id="880" r:id="rId51"/>
    <p:sldId id="881" r:id="rId52"/>
    <p:sldId id="882" r:id="rId53"/>
    <p:sldId id="883" r:id="rId54"/>
    <p:sldId id="884" r:id="rId55"/>
    <p:sldId id="900" r:id="rId56"/>
    <p:sldId id="901" r:id="rId57"/>
    <p:sldId id="902" r:id="rId58"/>
    <p:sldId id="903" r:id="rId59"/>
    <p:sldId id="908" r:id="rId60"/>
    <p:sldId id="904" r:id="rId61"/>
    <p:sldId id="905" r:id="rId62"/>
    <p:sldId id="906" r:id="rId63"/>
    <p:sldId id="909" r:id="rId64"/>
    <p:sldId id="921" r:id="rId65"/>
    <p:sldId id="913" r:id="rId66"/>
    <p:sldId id="916" r:id="rId67"/>
    <p:sldId id="917" r:id="rId68"/>
    <p:sldId id="920" r:id="rId69"/>
    <p:sldId id="919" r:id="rId70"/>
    <p:sldId id="914" r:id="rId71"/>
    <p:sldId id="915" r:id="rId72"/>
    <p:sldId id="918" r:id="rId73"/>
    <p:sldId id="930" r:id="rId74"/>
    <p:sldId id="931" r:id="rId75"/>
    <p:sldId id="937" r:id="rId76"/>
    <p:sldId id="932" r:id="rId77"/>
    <p:sldId id="938" r:id="rId78"/>
    <p:sldId id="933" r:id="rId79"/>
    <p:sldId id="934" r:id="rId80"/>
    <p:sldId id="935" r:id="rId81"/>
    <p:sldId id="936" r:id="rId82"/>
    <p:sldId id="940" r:id="rId83"/>
    <p:sldId id="941" r:id="rId84"/>
    <p:sldId id="942" r:id="rId85"/>
    <p:sldId id="943" r:id="rId86"/>
    <p:sldId id="949" r:id="rId87"/>
    <p:sldId id="948" r:id="rId88"/>
    <p:sldId id="950" r:id="rId89"/>
    <p:sldId id="951" r:id="rId90"/>
    <p:sldId id="952" r:id="rId91"/>
    <p:sldId id="953" r:id="rId92"/>
    <p:sldId id="954" r:id="rId93"/>
    <p:sldId id="955" r:id="rId94"/>
    <p:sldId id="956" r:id="rId95"/>
    <p:sldId id="957" r:id="rId96"/>
    <p:sldId id="958" r:id="rId97"/>
  </p:sldIdLst>
  <p:sldSz cx="12192000" cy="6858000"/>
  <p:notesSz cx="6858000" cy="9144000"/>
  <p:custDataLst>
    <p:tags r:id="rId10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2" d="100"/>
          <a:sy n="62" d="100"/>
        </p:scale>
        <p:origin x="4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notesMaster" Target="notesMasters/notesMaster1.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2" Type="http://schemas.openxmlformats.org/officeDocument/2006/relationships/tags" Target="tags/tag186.xml"/><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9" name="图片 2"/>
          <p:cNvPicPr>
            <a:picLocks noChangeAspect="1"/>
          </p:cNvPicPr>
          <p:nvPr userDrawn="1">
            <p:custDataLst>
              <p:tags r:id="rId2"/>
            </p:custDataLst>
          </p:nvPr>
        </p:nvPicPr>
        <p:blipFill>
          <a:blip r:embed="rId3"/>
          <a:stretch>
            <a:fillRect/>
          </a:stretch>
        </p:blipFill>
        <p:spPr>
          <a:xfrm>
            <a:off x="10662285" y="144780"/>
            <a:ext cx="1185545" cy="119634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6" Type="http://schemas.openxmlformats.org/officeDocument/2006/relationships/slideLayout" Target="../slideLayouts/slideLayout2.xml"/><Relationship Id="rId25" Type="http://schemas.openxmlformats.org/officeDocument/2006/relationships/tags" Target="../tags/tag43.xml"/><Relationship Id="rId24" Type="http://schemas.openxmlformats.org/officeDocument/2006/relationships/tags" Target="../tags/tag42.xml"/><Relationship Id="rId23" Type="http://schemas.openxmlformats.org/officeDocument/2006/relationships/tags" Target="../tags/tag41.xml"/><Relationship Id="rId22" Type="http://schemas.openxmlformats.org/officeDocument/2006/relationships/tags" Target="../tags/tag40.xml"/><Relationship Id="rId21" Type="http://schemas.openxmlformats.org/officeDocument/2006/relationships/tags" Target="../tags/tag39.xml"/><Relationship Id="rId20" Type="http://schemas.openxmlformats.org/officeDocument/2006/relationships/tags" Target="../tags/tag38.xml"/><Relationship Id="rId2" Type="http://schemas.openxmlformats.org/officeDocument/2006/relationships/tags" Target="../tags/tag20.xml"/><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45.xml"/><Relationship Id="rId2" Type="http://schemas.openxmlformats.org/officeDocument/2006/relationships/image" Target="../media/image15.png"/><Relationship Id="rId1" Type="http://schemas.openxmlformats.org/officeDocument/2006/relationships/tags" Target="../tags/tag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image" Target="../media/image17.emf"/><Relationship Id="rId5" Type="http://schemas.openxmlformats.org/officeDocument/2006/relationships/oleObject" Target="../embeddings/oleObject1.bin"/><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3" Type="http://schemas.openxmlformats.org/officeDocument/2006/relationships/vmlDrawing" Target="../drawings/vmlDrawing1.vml"/><Relationship Id="rId12" Type="http://schemas.openxmlformats.org/officeDocument/2006/relationships/slideLayout" Target="../slideLayouts/slideLayout2.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tags" Target="../tags/tag46.xml"/></Relationships>
</file>

<file path=ppt/slides/_rels/slide31.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image" Target="../media/image18.emf"/><Relationship Id="rId7" Type="http://schemas.openxmlformats.org/officeDocument/2006/relationships/oleObject" Target="../embeddings/oleObject2.bin"/><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2" Type="http://schemas.openxmlformats.org/officeDocument/2006/relationships/vmlDrawing" Target="../drawings/vmlDrawing2.vml"/><Relationship Id="rId11" Type="http://schemas.openxmlformats.org/officeDocument/2006/relationships/slideLayout" Target="../slideLayouts/slideLayout2.xml"/><Relationship Id="rId10" Type="http://schemas.openxmlformats.org/officeDocument/2006/relationships/tags" Target="../tags/tag62.xml"/><Relationship Id="rId1" Type="http://schemas.openxmlformats.org/officeDocument/2006/relationships/tags" Target="../tags/tag55.xml"/></Relationships>
</file>

<file path=ppt/slides/_rels/slide3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image" Target="../media/image19.emf"/><Relationship Id="rId5" Type="http://schemas.openxmlformats.org/officeDocument/2006/relationships/oleObject" Target="../embeddings/oleObject3.bin"/><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vmlDrawing" Target="../drawings/vmlDrawing3.vml"/><Relationship Id="rId12" Type="http://schemas.openxmlformats.org/officeDocument/2006/relationships/slideLayout" Target="../slideLayouts/slideLayout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tags" Target="../tags/tag63.xml"/></Relationships>
</file>

<file path=ppt/slides/_rels/slide33.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image" Target="../media/image20.png"/><Relationship Id="rId3" Type="http://schemas.openxmlformats.org/officeDocument/2006/relationships/tags" Target="../tags/tag74.xml"/><Relationship Id="rId2" Type="http://schemas.openxmlformats.org/officeDocument/2006/relationships/tags" Target="../tags/tag73.xml"/><Relationship Id="rId14" Type="http://schemas.openxmlformats.org/officeDocument/2006/relationships/slideLayout" Target="../slideLayouts/slideLayout2.xml"/><Relationship Id="rId13" Type="http://schemas.openxmlformats.org/officeDocument/2006/relationships/image" Target="../media/image21.png"/><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2.xml"/></Relationships>
</file>

<file path=ppt/slides/_rels/slide34.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2" Type="http://schemas.openxmlformats.org/officeDocument/2006/relationships/vmlDrawing" Target="../drawings/vmlDrawing4.vml"/><Relationship Id="rId31" Type="http://schemas.openxmlformats.org/officeDocument/2006/relationships/slideLayout" Target="../slideLayouts/slideLayout2.xml"/><Relationship Id="rId30" Type="http://schemas.openxmlformats.org/officeDocument/2006/relationships/image" Target="../media/image20.png"/><Relationship Id="rId3" Type="http://schemas.openxmlformats.org/officeDocument/2006/relationships/tags" Target="../tags/tag85.xml"/><Relationship Id="rId29" Type="http://schemas.openxmlformats.org/officeDocument/2006/relationships/tags" Target="../tags/tag107.xml"/><Relationship Id="rId28" Type="http://schemas.openxmlformats.org/officeDocument/2006/relationships/image" Target="../media/image21.png"/><Relationship Id="rId27" Type="http://schemas.openxmlformats.org/officeDocument/2006/relationships/tags" Target="../tags/tag106.xml"/><Relationship Id="rId26" Type="http://schemas.openxmlformats.org/officeDocument/2006/relationships/image" Target="../media/image23.png"/><Relationship Id="rId25" Type="http://schemas.openxmlformats.org/officeDocument/2006/relationships/tags" Target="../tags/tag105.xml"/><Relationship Id="rId24" Type="http://schemas.openxmlformats.org/officeDocument/2006/relationships/tags" Target="../tags/tag104.xml"/><Relationship Id="rId23" Type="http://schemas.openxmlformats.org/officeDocument/2006/relationships/tags" Target="../tags/tag103.xml"/><Relationship Id="rId22" Type="http://schemas.openxmlformats.org/officeDocument/2006/relationships/tags" Target="../tags/tag102.xml"/><Relationship Id="rId21" Type="http://schemas.openxmlformats.org/officeDocument/2006/relationships/tags" Target="../tags/tag101.xml"/><Relationship Id="rId20" Type="http://schemas.openxmlformats.org/officeDocument/2006/relationships/tags" Target="../tags/tag100.xml"/><Relationship Id="rId2" Type="http://schemas.openxmlformats.org/officeDocument/2006/relationships/tags" Target="../tags/tag84.xml"/><Relationship Id="rId19" Type="http://schemas.openxmlformats.org/officeDocument/2006/relationships/tags" Target="../tags/tag99.xml"/><Relationship Id="rId18" Type="http://schemas.openxmlformats.org/officeDocument/2006/relationships/tags" Target="../tags/tag98.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image" Target="../media/image22.emf"/><Relationship Id="rId10" Type="http://schemas.openxmlformats.org/officeDocument/2006/relationships/oleObject" Target="../embeddings/oleObject4.bin"/><Relationship Id="rId1" Type="http://schemas.openxmlformats.org/officeDocument/2006/relationships/tags" Target="../tags/tag83.xml"/></Relationships>
</file>

<file path=ppt/slides/_rels/slide35.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image" Target="../media/image24.emf"/><Relationship Id="rId6" Type="http://schemas.openxmlformats.org/officeDocument/2006/relationships/oleObject" Target="../embeddings/oleObject5.bin"/><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9" Type="http://schemas.openxmlformats.org/officeDocument/2006/relationships/vmlDrawing" Target="../drawings/vmlDrawing5.vml"/><Relationship Id="rId28" Type="http://schemas.openxmlformats.org/officeDocument/2006/relationships/slideLayout" Target="../slideLayouts/slideLayout2.xml"/><Relationship Id="rId27" Type="http://schemas.openxmlformats.org/officeDocument/2006/relationships/tags" Target="../tags/tag130.xml"/><Relationship Id="rId26" Type="http://schemas.openxmlformats.org/officeDocument/2006/relationships/image" Target="../media/image26.png"/><Relationship Id="rId25" Type="http://schemas.openxmlformats.org/officeDocument/2006/relationships/tags" Target="../tags/tag129.xml"/><Relationship Id="rId24" Type="http://schemas.openxmlformats.org/officeDocument/2006/relationships/image" Target="../media/image25.png"/><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tags" Target="../tags/tag109.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tags" Target="../tags/tag13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tags" Target="../tags/tag1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9" Type="http://schemas.openxmlformats.org/officeDocument/2006/relationships/image" Target="../media/image33.jpeg"/><Relationship Id="rId8" Type="http://schemas.openxmlformats.org/officeDocument/2006/relationships/tags" Target="../tags/tag136.xml"/><Relationship Id="rId7" Type="http://schemas.openxmlformats.org/officeDocument/2006/relationships/image" Target="../media/image32.png"/><Relationship Id="rId6" Type="http://schemas.openxmlformats.org/officeDocument/2006/relationships/tags" Target="../tags/tag135.xml"/><Relationship Id="rId5" Type="http://schemas.openxmlformats.org/officeDocument/2006/relationships/image" Target="../media/image31.png"/><Relationship Id="rId4" Type="http://schemas.openxmlformats.org/officeDocument/2006/relationships/tags" Target="../tags/tag134.xml"/><Relationship Id="rId3" Type="http://schemas.openxmlformats.org/officeDocument/2006/relationships/image" Target="../media/image30.png"/><Relationship Id="rId2" Type="http://schemas.openxmlformats.org/officeDocument/2006/relationships/tags" Target="../tags/tag133.xml"/><Relationship Id="rId10" Type="http://schemas.openxmlformats.org/officeDocument/2006/relationships/slideLayout" Target="../slideLayouts/slideLayout2.xml"/><Relationship Id="rId1"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138.xml"/></Relationships>
</file>

<file path=ppt/slides/_rels/slide44.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5.wmf"/><Relationship Id="rId2" Type="http://schemas.openxmlformats.org/officeDocument/2006/relationships/oleObject" Target="../embeddings/oleObject6.bin"/><Relationship Id="rId1" Type="http://schemas.openxmlformats.org/officeDocument/2006/relationships/tags" Target="../tags/tag139.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tags" Target="../tags/tag14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14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14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1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14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tags" Target="../tags/tag14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tags" Target="../tags/tag1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148.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149.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tags" Target="../tags/tag150.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tags" Target="../tags/tag15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tags" Target="../tags/tag15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1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9" Type="http://schemas.openxmlformats.org/officeDocument/2006/relationships/image" Target="../media/image33.jpeg"/><Relationship Id="rId8" Type="http://schemas.openxmlformats.org/officeDocument/2006/relationships/tags" Target="../tags/tag157.xml"/><Relationship Id="rId7" Type="http://schemas.openxmlformats.org/officeDocument/2006/relationships/image" Target="../media/image32.png"/><Relationship Id="rId6" Type="http://schemas.openxmlformats.org/officeDocument/2006/relationships/tags" Target="../tags/tag156.xml"/><Relationship Id="rId5" Type="http://schemas.openxmlformats.org/officeDocument/2006/relationships/image" Target="../media/image31.png"/><Relationship Id="rId4" Type="http://schemas.openxmlformats.org/officeDocument/2006/relationships/tags" Target="../tags/tag155.xml"/><Relationship Id="rId3" Type="http://schemas.openxmlformats.org/officeDocument/2006/relationships/image" Target="../media/image30.png"/><Relationship Id="rId2" Type="http://schemas.openxmlformats.org/officeDocument/2006/relationships/tags" Target="../tags/tag154.xml"/><Relationship Id="rId10" Type="http://schemas.openxmlformats.org/officeDocument/2006/relationships/slideLayout" Target="../slideLayouts/slideLayout2.xml"/><Relationship Id="rId1" Type="http://schemas.openxmlformats.org/officeDocument/2006/relationships/image" Target="../media/image29.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5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1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6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6.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tags" Target="../tags/tag16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6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tags" Target="../tags/tag16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tags" Target="../tags/tag164.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tags" Target="../tags/tag165.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166.xml"/></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tags" Target="../tags/tag16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tags" Target="../tags/tag1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0.png"/><Relationship Id="rId3" Type="http://schemas.openxmlformats.org/officeDocument/2006/relationships/tags" Target="../tags/tag170.xml"/><Relationship Id="rId2" Type="http://schemas.openxmlformats.org/officeDocument/2006/relationships/image" Target="../media/image59.png"/><Relationship Id="rId1" Type="http://schemas.openxmlformats.org/officeDocument/2006/relationships/tags" Target="../tags/tag169.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17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tags" Target="../tags/tag172.xml"/></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tags" Target="../tags/tag174.xml"/><Relationship Id="rId2" Type="http://schemas.openxmlformats.org/officeDocument/2006/relationships/image" Target="../media/image63.png"/><Relationship Id="rId1" Type="http://schemas.openxmlformats.org/officeDocument/2006/relationships/tags" Target="../tags/tag17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7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tags" Target="../tags/tag17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tags" Target="../tags/tag177.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tags" Target="../tags/tag17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tags" Target="../tags/tag17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tags" Target="../tags/tag180.xml"/></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tags" Target="../tags/tag181.xml"/></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4.png"/><Relationship Id="rId3" Type="http://schemas.openxmlformats.org/officeDocument/2006/relationships/tags" Target="../tags/tag183.xml"/><Relationship Id="rId2" Type="http://schemas.openxmlformats.org/officeDocument/2006/relationships/image" Target="../media/image73.png"/><Relationship Id="rId1" Type="http://schemas.openxmlformats.org/officeDocument/2006/relationships/tags" Target="../tags/tag182.xml"/></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tags" Target="../tags/tag185.xml"/><Relationship Id="rId2" Type="http://schemas.openxmlformats.org/officeDocument/2006/relationships/image" Target="../media/image75.png"/><Relationship Id="rId1" Type="http://schemas.openxmlformats.org/officeDocument/2006/relationships/tags" Target="../tags/tag18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NZ" altLang="en-US"/>
              <a:t>Unit 1: </a:t>
            </a:r>
            <a:r>
              <a:rPr lang="en-US" altLang="zh-CN"/>
              <a:t>Linear equations and functions</a:t>
            </a:r>
            <a:r>
              <a:rPr lang="en-NZ" altLang="en-US"/>
              <a:t> </a:t>
            </a:r>
            <a:br>
              <a:rPr lang="en-NZ" altLang="en-US"/>
            </a:br>
            <a:r>
              <a:rPr lang="en-US" altLang="en-NZ"/>
              <a:t>[</a:t>
            </a:r>
            <a:r>
              <a:rPr lang="zh-CN" altLang="en-NZ"/>
              <a:t>线性方程和函数</a:t>
            </a:r>
            <a:r>
              <a:rPr lang="en-US" altLang="zh-CN"/>
              <a:t>]</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6070" y="212090"/>
            <a:ext cx="10515600" cy="1325563"/>
          </a:xfrm>
        </p:spPr>
        <p:txBody>
          <a:bodyPr/>
          <a:p>
            <a:r>
              <a:rPr lang="en-US" altLang="zh-CN"/>
              <a:t>Real Numbers</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410210" y="1691005"/>
            <a:ext cx="10627360" cy="4871720"/>
          </a:xfrm>
          <a:prstGeom prst="rect">
            <a:avLst/>
          </a:prstGeom>
        </p:spPr>
      </p:pic>
      <p:sp>
        <p:nvSpPr>
          <p:cNvPr id="5" name="文本框 4"/>
          <p:cNvSpPr txBox="1"/>
          <p:nvPr/>
        </p:nvSpPr>
        <p:spPr>
          <a:xfrm>
            <a:off x="9033510" y="1868805"/>
            <a:ext cx="2791460" cy="1470660"/>
          </a:xfrm>
          <a:prstGeom prst="rect">
            <a:avLst/>
          </a:prstGeom>
          <a:noFill/>
        </p:spPr>
        <p:txBody>
          <a:bodyPr wrap="square" rtlCol="0" anchor="t">
            <a:noAutofit/>
          </a:bodyPr>
          <a:p>
            <a:r>
              <a:rPr lang="zh-CN" altLang="en-US" b="1"/>
              <a:t>Real Number - 实数</a:t>
            </a:r>
            <a:endParaRPr lang="zh-CN" altLang="en-US" b="1"/>
          </a:p>
          <a:p>
            <a:r>
              <a:rPr lang="zh-CN" altLang="en-US" b="1"/>
              <a:t>Natural Number - 自然数</a:t>
            </a:r>
            <a:endParaRPr lang="zh-CN" altLang="en-US" b="1"/>
          </a:p>
          <a:p>
            <a:r>
              <a:rPr lang="zh-CN" altLang="en-US" b="1"/>
              <a:t>Whole Number - 整数</a:t>
            </a:r>
            <a:endParaRPr lang="zh-CN" altLang="en-US" b="1"/>
          </a:p>
          <a:p>
            <a:r>
              <a:rPr lang="zh-CN" altLang="en-US" b="1"/>
              <a:t>Rational Number - 有理数</a:t>
            </a:r>
            <a:endParaRPr lang="zh-CN" altLang="en-US" b="1"/>
          </a:p>
          <a:p>
            <a:r>
              <a:rPr lang="zh-CN" altLang="en-US" b="1"/>
              <a:t>Irrational Number - 无理数</a:t>
            </a:r>
            <a:endParaRPr lang="zh-CN" alt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Rational numbers vs. Irrational numbers</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911860" y="1808480"/>
            <a:ext cx="9734550" cy="2641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Opposite or additive inverse</a:t>
            </a:r>
            <a:endParaRPr lang="en-US" altLang="zh-CN"/>
          </a:p>
        </p:txBody>
      </p:sp>
      <p:pic>
        <p:nvPicPr>
          <p:cNvPr id="6" name="内容占位符 5"/>
          <p:cNvPicPr>
            <a:picLocks noChangeAspect="1"/>
          </p:cNvPicPr>
          <p:nvPr>
            <p:ph idx="1"/>
            <p:custDataLst>
              <p:tags r:id="rId1"/>
            </p:custDataLst>
          </p:nvPr>
        </p:nvPicPr>
        <p:blipFill>
          <a:blip r:embed="rId2"/>
          <a:stretch>
            <a:fillRect/>
          </a:stretch>
        </p:blipFill>
        <p:spPr>
          <a:xfrm>
            <a:off x="838200" y="1795145"/>
            <a:ext cx="7023100" cy="13271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Reciprocal or multiplicative inverse</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911225" y="2017395"/>
            <a:ext cx="8140700" cy="15557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41910" y="1437640"/>
            <a:ext cx="9499600" cy="4857115"/>
          </a:xfrm>
          <a:prstGeom prst="rect">
            <a:avLst/>
          </a:prstGeom>
        </p:spPr>
      </p:pic>
      <p:sp>
        <p:nvSpPr>
          <p:cNvPr id="5" name="文本框 4"/>
          <p:cNvSpPr txBox="1"/>
          <p:nvPr/>
        </p:nvSpPr>
        <p:spPr>
          <a:xfrm>
            <a:off x="9652635" y="1649730"/>
            <a:ext cx="2344420" cy="2030095"/>
          </a:xfrm>
          <a:prstGeom prst="rect">
            <a:avLst/>
          </a:prstGeom>
          <a:noFill/>
        </p:spPr>
        <p:txBody>
          <a:bodyPr wrap="square" rtlCol="0" anchor="t">
            <a:spAutoFit/>
          </a:bodyPr>
          <a:p>
            <a:r>
              <a:rPr lang="zh-CN" altLang="en-US"/>
              <a:t>Property - 性质 </a:t>
            </a:r>
            <a:endParaRPr lang="zh-CN" altLang="en-US"/>
          </a:p>
          <a:p>
            <a:r>
              <a:rPr lang="zh-CN" altLang="en-US"/>
              <a:t>Closure - 封闭性 </a:t>
            </a:r>
            <a:endParaRPr lang="zh-CN" altLang="en-US"/>
          </a:p>
          <a:p>
            <a:r>
              <a:rPr lang="zh-CN" altLang="en-US"/>
              <a:t>Commutative - 交换律</a:t>
            </a:r>
            <a:endParaRPr lang="zh-CN" altLang="en-US"/>
          </a:p>
          <a:p>
            <a:r>
              <a:rPr lang="zh-CN" altLang="en-US"/>
              <a:t>Associative - 结合律 </a:t>
            </a:r>
            <a:endParaRPr lang="zh-CN" altLang="en-US"/>
          </a:p>
          <a:p>
            <a:r>
              <a:rPr lang="zh-CN" altLang="en-US"/>
              <a:t>Identity - 单位元 </a:t>
            </a:r>
            <a:endParaRPr lang="zh-CN" altLang="en-US"/>
          </a:p>
          <a:p>
            <a:r>
              <a:rPr lang="zh-CN" altLang="en-US"/>
              <a:t>Inverse - 逆元</a:t>
            </a:r>
            <a:endParaRPr lang="zh-CN" altLang="en-US"/>
          </a:p>
          <a:p>
            <a:r>
              <a:rPr lang="zh-CN" altLang="en-US"/>
              <a:t>Distributive - 分配律 </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Properties of Real Numbers</a:t>
            </a:r>
            <a:endParaRPr lang="en-US" altLang="zh-CN"/>
          </a:p>
        </p:txBody>
      </p:sp>
      <p:sp>
        <p:nvSpPr>
          <p:cNvPr id="3" name="内容占位符 2"/>
          <p:cNvSpPr>
            <a:spLocks noGrp="1"/>
          </p:cNvSpPr>
          <p:nvPr>
            <p:ph idx="1"/>
          </p:nvPr>
        </p:nvSpPr>
        <p:spPr/>
        <p:txBody>
          <a:bodyPr/>
          <a:p>
            <a:r>
              <a:rPr lang="en-US" altLang="zh-CN"/>
              <a:t>Complete the properties of real number learning sheet!</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both learning sheets before you leave the classroom!</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sz="2400"/>
              <a:t>Learning objectives:</a:t>
            </a:r>
            <a:endParaRPr lang="en-US" altLang="zh-CN" sz="2400"/>
          </a:p>
          <a:p>
            <a:pPr lvl="1"/>
            <a:r>
              <a:rPr lang="en-US" altLang="zh-CN" sz="2000"/>
              <a:t>Understand 1.3 Algebraic Expressions</a:t>
            </a:r>
            <a:endParaRPr lang="en-US" altLang="zh-CN" sz="2000"/>
          </a:p>
          <a:p>
            <a:pPr lvl="1"/>
            <a:r>
              <a:rPr lang="en-US" altLang="zh-CN" sz="2000"/>
              <a:t>Understand 1.4 Solving Equations</a:t>
            </a:r>
            <a:endParaRPr lang="en-US" altLang="zh-CN" sz="2000"/>
          </a:p>
          <a:p>
            <a:pPr>
              <a:buFont typeface="Wingdings" panose="05000000000000000000" charset="0"/>
              <a:buChar char="Ø"/>
            </a:pPr>
            <a:r>
              <a:rPr lang="en-US" altLang="zh-CN" sz="2400"/>
              <a:t>Prior knowledge:</a:t>
            </a:r>
            <a:endParaRPr lang="en-US" altLang="zh-CN" sz="2400"/>
          </a:p>
          <a:p>
            <a:pPr lvl="1"/>
            <a:r>
              <a:rPr lang="en-US" altLang="zh-CN" sz="2055">
                <a:sym typeface="+mn-ea"/>
              </a:rPr>
              <a:t>Understand 1.1 Patterns and Expressions</a:t>
            </a:r>
            <a:endParaRPr lang="en-US" altLang="zh-CN" sz="2055"/>
          </a:p>
          <a:p>
            <a:pPr lvl="1"/>
            <a:r>
              <a:rPr lang="en-US" altLang="zh-CN" sz="2055">
                <a:sym typeface="+mn-ea"/>
              </a:rPr>
              <a:t>Understand 1.2 Properties of Real Numbers</a:t>
            </a:r>
            <a:endParaRPr lang="en-US" altLang="zh-CN" sz="2055"/>
          </a:p>
          <a:p>
            <a:pPr lvl="0">
              <a:buFont typeface="Wingdings" panose="05000000000000000000" charset="0"/>
              <a:buChar char="Ø"/>
            </a:pPr>
            <a:r>
              <a:rPr lang="en-US" altLang="zh-CN" sz="2400"/>
              <a:t>Successful criteria:</a:t>
            </a:r>
            <a:endParaRPr lang="en-US" altLang="zh-CN" sz="2400"/>
          </a:p>
          <a:p>
            <a:pPr lvl="1"/>
            <a:r>
              <a:rPr lang="en-US" altLang="zh-CN" sz="2000"/>
              <a:t>Controlled Practice: Complete the Exit Card</a:t>
            </a:r>
            <a:endParaRPr lang="en-US" altLang="zh-CN" sz="2000"/>
          </a:p>
          <a:p>
            <a:pPr lvl="1"/>
            <a:r>
              <a:rPr lang="en-US" altLang="zh-CN" sz="2000"/>
              <a:t>Freer Practice: Complete questions to your interest</a:t>
            </a:r>
            <a:endParaRPr lang="en-US" altLang="zh-CN" sz="2000"/>
          </a:p>
          <a:p>
            <a:pPr>
              <a:buFont typeface="Wingdings" panose="05000000000000000000" charset="0"/>
              <a:buChar char="Ø"/>
            </a:pPr>
            <a:r>
              <a:rPr lang="en-US" altLang="zh-CN" sz="2400"/>
              <a:t>Learning activities: </a:t>
            </a:r>
            <a:endParaRPr lang="en-US" altLang="zh-CN" sz="2400"/>
          </a:p>
          <a:p>
            <a:pPr marL="457200" lvl="1" indent="0">
              <a:buNone/>
            </a:pPr>
            <a:r>
              <a:rPr lang="en-US" altLang="zh-CN" sz="2000"/>
              <a:t>1. Preview and Vocabulary Check (10 minutes): </a:t>
            </a:r>
            <a:endParaRPr lang="en-US" altLang="zh-CN" sz="2000"/>
          </a:p>
          <a:p>
            <a:pPr marL="914400" lvl="2" indent="0">
              <a:buNone/>
            </a:pPr>
            <a:r>
              <a:rPr lang="en-US" altLang="zh-CN" sz="1665"/>
              <a:t>Quickly scan through the text and noting any unfamiliar terms.</a:t>
            </a:r>
            <a:endParaRPr lang="en-US" altLang="zh-CN" sz="1665"/>
          </a:p>
          <a:p>
            <a:pPr marL="457200" lvl="1" indent="0">
              <a:buNone/>
            </a:pPr>
            <a:r>
              <a:rPr lang="en-US" altLang="zh-CN" sz="2000"/>
              <a:t>2. Comprehend the Presentation (45 minutes):</a:t>
            </a:r>
            <a:endParaRPr lang="en-US" altLang="zh-CN" sz="2000"/>
          </a:p>
          <a:p>
            <a:pPr marL="457200" lvl="1" indent="0">
              <a:buNone/>
            </a:pPr>
            <a:r>
              <a:rPr lang="en-US" altLang="zh-CN" sz="2000"/>
              <a:t>3. Exit Card Completion (25 minutes):</a:t>
            </a:r>
            <a:endParaRPr lang="en-US" altLang="zh-CN" sz="2000"/>
          </a:p>
          <a:p>
            <a:pPr marL="457200" lvl="1" indent="0">
              <a:buNone/>
            </a:pPr>
            <a:r>
              <a:rPr lang="en-US" altLang="zh-CN" sz="2000"/>
              <a:t>4. Main Idea Summary and Reflection (5 minute): </a:t>
            </a:r>
            <a:endParaRPr lang="en-US" altLang="zh-CN" sz="2000"/>
          </a:p>
          <a:p>
            <a:pPr lvl="0"/>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526415" y="5049520"/>
            <a:ext cx="386080" cy="2470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a:xfrm>
            <a:off x="838200" y="1691640"/>
            <a:ext cx="10515600" cy="3953510"/>
          </a:xfrm>
        </p:spPr>
        <p:txBody>
          <a:bodyPr>
            <a:normAutofit fontScale="75000"/>
          </a:bodyPr>
          <a:p>
            <a:r>
              <a:rPr lang="zh-CN" altLang="en-US"/>
              <a:t>Evaluate (评估): To determine the value or result of an expression or equation.</a:t>
            </a:r>
            <a:endParaRPr lang="zh-CN" altLang="en-US"/>
          </a:p>
          <a:p>
            <a:r>
              <a:rPr lang="zh-CN" altLang="en-US"/>
              <a:t>Term (项): A single mathematical expression or component in an algebraic expression or equation.</a:t>
            </a:r>
            <a:endParaRPr lang="zh-CN" altLang="en-US"/>
          </a:p>
          <a:p>
            <a:r>
              <a:rPr lang="zh-CN" altLang="en-US"/>
              <a:t>Coefficient (系数): A numerical factor that multiplies a variable in an algebraic expression or equation.</a:t>
            </a:r>
            <a:endParaRPr lang="zh-CN" altLang="en-US"/>
          </a:p>
          <a:p>
            <a:r>
              <a:rPr lang="zh-CN" altLang="en-US"/>
              <a:t>Like Term (同类项):</a:t>
            </a:r>
            <a:r>
              <a:rPr lang="en-US" altLang="zh-CN"/>
              <a:t> </a:t>
            </a:r>
            <a:r>
              <a:rPr lang="zh-CN" altLang="en-US"/>
              <a:t>Terms in an algebraic expression that have the same variables raised to the same powers, making them suitable for combination or simplification.</a:t>
            </a:r>
            <a:endParaRPr lang="zh-CN" altLang="en-US"/>
          </a:p>
          <a:p>
            <a:r>
              <a:rPr lang="zh-CN" altLang="en-US"/>
              <a:t>Equation (方程):</a:t>
            </a:r>
            <a:r>
              <a:rPr lang="en-US" altLang="zh-CN"/>
              <a:t> </a:t>
            </a:r>
            <a:r>
              <a:rPr lang="zh-CN" altLang="en-US"/>
              <a:t>A mathematical statement that asserts the equality of two expressions, typically separated by an equal sign (=).</a:t>
            </a:r>
            <a:endParaRPr lang="zh-CN" altLang="en-US"/>
          </a:p>
          <a:p>
            <a:r>
              <a:rPr lang="zh-CN" altLang="en-US"/>
              <a:t>Literal Equation (文字方程): An equation containing one or more variables, often used to represent relationships in various mathematical and scientific contexts.</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99720" y="365125"/>
            <a:ext cx="10515600" cy="1325563"/>
          </a:xfrm>
        </p:spPr>
        <p:txBody>
          <a:bodyPr/>
          <a:p>
            <a:r>
              <a:rPr lang="en-US" altLang="zh-CN"/>
              <a:t>Properties of Equality</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367030" y="1440180"/>
            <a:ext cx="10979785" cy="5166995"/>
          </a:xfrm>
          <a:prstGeom prst="rect">
            <a:avLst/>
          </a:prstGeom>
        </p:spPr>
      </p:pic>
      <p:sp>
        <p:nvSpPr>
          <p:cNvPr id="5" name="文本框 4"/>
          <p:cNvSpPr txBox="1"/>
          <p:nvPr/>
        </p:nvSpPr>
        <p:spPr>
          <a:xfrm>
            <a:off x="8763635" y="2480945"/>
            <a:ext cx="2245995" cy="1198880"/>
          </a:xfrm>
          <a:prstGeom prst="rect">
            <a:avLst/>
          </a:prstGeom>
          <a:noFill/>
        </p:spPr>
        <p:txBody>
          <a:bodyPr wrap="square" rtlCol="0">
            <a:spAutoFit/>
          </a:bodyPr>
          <a:p>
            <a:r>
              <a:rPr lang="zh-CN" altLang="en-US"/>
              <a:t>Reflexive (自反性):</a:t>
            </a:r>
            <a:endParaRPr lang="zh-CN" altLang="en-US"/>
          </a:p>
          <a:p>
            <a:r>
              <a:rPr lang="zh-CN" altLang="en-US"/>
              <a:t>Symmetric (对称性):</a:t>
            </a:r>
            <a:endParaRPr lang="zh-CN" altLang="en-US"/>
          </a:p>
          <a:p>
            <a:r>
              <a:rPr lang="zh-CN" altLang="en-US"/>
              <a:t>Transitive (传递性):</a:t>
            </a:r>
            <a:endParaRPr lang="zh-CN" altLang="en-US"/>
          </a:p>
          <a:p>
            <a:r>
              <a:rPr lang="zh-CN" altLang="en-US"/>
              <a:t>Substitution (代入):</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sz="2400"/>
              <a:t>Learning objectives:</a:t>
            </a:r>
            <a:endParaRPr lang="en-US" altLang="zh-CN" sz="2400"/>
          </a:p>
          <a:p>
            <a:pPr lvl="1"/>
            <a:r>
              <a:rPr lang="en-US" altLang="zh-CN" sz="2000"/>
              <a:t>Understand 1.1 Patterns and Expressions</a:t>
            </a:r>
            <a:endParaRPr lang="en-US" altLang="zh-CN" sz="2000"/>
          </a:p>
          <a:p>
            <a:pPr lvl="1"/>
            <a:r>
              <a:rPr lang="en-US" altLang="zh-CN" sz="2000"/>
              <a:t>Understand 1.2 Properties of Real Numbers</a:t>
            </a:r>
            <a:endParaRPr lang="en-US" altLang="zh-CN" sz="2000"/>
          </a:p>
          <a:p>
            <a:pPr>
              <a:buFont typeface="Wingdings" panose="05000000000000000000" charset="0"/>
              <a:buChar char="Ø"/>
            </a:pPr>
            <a:r>
              <a:rPr lang="en-US" altLang="zh-CN" sz="2400"/>
              <a:t>Prior knowledge:</a:t>
            </a:r>
            <a:endParaRPr lang="en-US" altLang="zh-CN" sz="2400"/>
          </a:p>
          <a:p>
            <a:pPr lvl="1"/>
            <a:r>
              <a:rPr lang="en-US" altLang="zh-CN" sz="2055"/>
              <a:t>N/A</a:t>
            </a:r>
            <a:endParaRPr lang="en-US" altLang="zh-CN" sz="2055"/>
          </a:p>
          <a:p>
            <a:pPr lvl="0">
              <a:buFont typeface="Wingdings" panose="05000000000000000000" charset="0"/>
              <a:buChar char="Ø"/>
            </a:pPr>
            <a:r>
              <a:rPr lang="en-US" altLang="zh-CN" sz="2400"/>
              <a:t>Successful criteria:</a:t>
            </a:r>
            <a:endParaRPr lang="en-US" altLang="zh-CN" sz="2400"/>
          </a:p>
          <a:p>
            <a:pPr lvl="1"/>
            <a:r>
              <a:rPr lang="en-US" altLang="zh-CN" sz="2000"/>
              <a:t>Controlled Practice: Complete the Exit Card</a:t>
            </a:r>
            <a:endParaRPr lang="en-US" altLang="zh-CN" sz="2000"/>
          </a:p>
          <a:p>
            <a:pPr lvl="1"/>
            <a:r>
              <a:rPr lang="en-US" altLang="zh-CN" sz="2000"/>
              <a:t>Freer Practice: Complete questions to your interest</a:t>
            </a:r>
            <a:endParaRPr lang="en-US" altLang="zh-CN" sz="2000"/>
          </a:p>
          <a:p>
            <a:pPr>
              <a:buFont typeface="Wingdings" panose="05000000000000000000" charset="0"/>
              <a:buChar char="Ø"/>
            </a:pPr>
            <a:r>
              <a:rPr lang="en-US" altLang="zh-CN" sz="2400"/>
              <a:t>Learning activities: </a:t>
            </a:r>
            <a:endParaRPr lang="en-US" altLang="zh-CN" sz="2400"/>
          </a:p>
          <a:p>
            <a:pPr marL="457200" lvl="1" indent="0">
              <a:buNone/>
            </a:pPr>
            <a:r>
              <a:rPr lang="en-US" altLang="zh-CN" sz="2000"/>
              <a:t>1. Preview and Vocabulary Check (10 minutes): </a:t>
            </a:r>
            <a:endParaRPr lang="en-US" altLang="zh-CN" sz="2000"/>
          </a:p>
          <a:p>
            <a:pPr marL="914400" lvl="2" indent="0">
              <a:buNone/>
            </a:pPr>
            <a:r>
              <a:rPr lang="en-US" altLang="zh-CN" sz="1665"/>
              <a:t>Quickly scan through the text and noting any unfamiliar terms.</a:t>
            </a:r>
            <a:endParaRPr lang="en-US" altLang="zh-CN" sz="1665"/>
          </a:p>
          <a:p>
            <a:pPr marL="457200" lvl="1" indent="0">
              <a:buNone/>
            </a:pPr>
            <a:r>
              <a:rPr lang="en-US" altLang="zh-CN" sz="2000"/>
              <a:t>2. Comprehend the Presentation (45 minutes):</a:t>
            </a:r>
            <a:endParaRPr lang="en-US" altLang="zh-CN" sz="2000"/>
          </a:p>
          <a:p>
            <a:pPr marL="457200" lvl="1" indent="0">
              <a:buNone/>
            </a:pPr>
            <a:r>
              <a:rPr lang="en-US" altLang="zh-CN" sz="2000"/>
              <a:t>3. Exit Card Completion (25 minutes):</a:t>
            </a:r>
            <a:endParaRPr lang="en-US" altLang="zh-CN" sz="2000"/>
          </a:p>
          <a:p>
            <a:pPr marL="457200" lvl="1" indent="0">
              <a:buNone/>
            </a:pPr>
            <a:r>
              <a:rPr lang="en-US" altLang="zh-CN" sz="2000"/>
              <a:t>4. Main Idea Summary and Reflection (5 minute): </a:t>
            </a:r>
            <a:endParaRPr lang="en-US" altLang="zh-CN" sz="2000"/>
          </a:p>
          <a:p>
            <a:pPr lvl="0"/>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526415" y="4664075"/>
            <a:ext cx="386080" cy="2470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Finish all three learning sheets:</a:t>
            </a:r>
            <a:endParaRPr lang="en-US" altLang="zh-CN"/>
          </a:p>
          <a:p>
            <a:pPr marL="971550" lvl="1" indent="-514350">
              <a:buAutoNum type="arabicPeriod"/>
            </a:pPr>
            <a:r>
              <a:rPr lang="en-US" altLang="zh-CN"/>
              <a:t>Algebraic Expression</a:t>
            </a:r>
            <a:endParaRPr lang="en-US" altLang="zh-CN"/>
          </a:p>
          <a:p>
            <a:pPr marL="971550" lvl="1" indent="-514350">
              <a:buAutoNum type="arabicPeriod"/>
            </a:pPr>
            <a:r>
              <a:rPr lang="en-US" altLang="zh-CN"/>
              <a:t>Real Numbers</a:t>
            </a:r>
            <a:endParaRPr lang="en-US" altLang="zh-CN"/>
          </a:p>
          <a:p>
            <a:pPr marL="971550" lvl="1" indent="-514350">
              <a:buAutoNum type="arabicPeriod"/>
            </a:pPr>
            <a:r>
              <a:rPr lang="en-US" altLang="zh-CN"/>
              <a:t>Solving Equations</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sz="2400"/>
              <a:t>Learning objectives:</a:t>
            </a:r>
            <a:endParaRPr lang="en-US" altLang="zh-CN" sz="2400"/>
          </a:p>
          <a:p>
            <a:pPr lvl="1"/>
            <a:r>
              <a:rPr lang="en-US" altLang="zh-CN" sz="2000"/>
              <a:t>Understand 1.5 Solving Inequalities</a:t>
            </a:r>
            <a:endParaRPr lang="en-US" altLang="zh-CN" sz="2000"/>
          </a:p>
          <a:p>
            <a:pPr lvl="1"/>
            <a:r>
              <a:rPr lang="en-US" altLang="zh-CN" sz="2000"/>
              <a:t>Understand 1.6 Absolute Value Equation and Inequalities</a:t>
            </a:r>
            <a:endParaRPr lang="en-US" altLang="zh-CN" sz="2000"/>
          </a:p>
          <a:p>
            <a:pPr>
              <a:buFont typeface="Wingdings" panose="05000000000000000000" charset="0"/>
              <a:buChar char="Ø"/>
            </a:pPr>
            <a:r>
              <a:rPr lang="en-US" altLang="zh-CN" sz="2400"/>
              <a:t>Prior knowledge:</a:t>
            </a:r>
            <a:endParaRPr lang="en-US" altLang="zh-CN" sz="2400"/>
          </a:p>
          <a:p>
            <a:pPr lvl="1"/>
            <a:r>
              <a:rPr lang="en-US" altLang="zh-CN" sz="2055">
                <a:sym typeface="+mn-ea"/>
              </a:rPr>
              <a:t>Understand </a:t>
            </a:r>
            <a:r>
              <a:rPr lang="en-US" altLang="zh-CN" sz="2055">
                <a:sym typeface="+mn-ea"/>
              </a:rPr>
              <a:t>1.3 Algebraic Expressions</a:t>
            </a:r>
            <a:endParaRPr lang="en-US" altLang="zh-CN" sz="2055"/>
          </a:p>
          <a:p>
            <a:pPr lvl="1"/>
            <a:r>
              <a:rPr lang="en-US" altLang="zh-CN" sz="2055">
                <a:sym typeface="+mn-ea"/>
              </a:rPr>
              <a:t>Understand </a:t>
            </a:r>
            <a:r>
              <a:rPr lang="en-US" altLang="zh-CN" sz="2055">
                <a:sym typeface="+mn-ea"/>
              </a:rPr>
              <a:t>1.4 Solving Equations</a:t>
            </a:r>
            <a:endParaRPr lang="en-US" altLang="zh-CN" sz="2055"/>
          </a:p>
          <a:p>
            <a:pPr lvl="0">
              <a:buFont typeface="Wingdings" panose="05000000000000000000" charset="0"/>
              <a:buChar char="Ø"/>
            </a:pPr>
            <a:r>
              <a:rPr lang="en-US" altLang="zh-CN" sz="2400"/>
              <a:t>Successful criteria:</a:t>
            </a:r>
            <a:endParaRPr lang="en-US" altLang="zh-CN" sz="2400"/>
          </a:p>
          <a:p>
            <a:pPr lvl="1"/>
            <a:r>
              <a:rPr lang="en-US" altLang="zh-CN" sz="2000"/>
              <a:t>Controlled Practice: Complete the Exit Card</a:t>
            </a:r>
            <a:endParaRPr lang="en-US" altLang="zh-CN" sz="2000"/>
          </a:p>
          <a:p>
            <a:pPr lvl="1"/>
            <a:r>
              <a:rPr lang="en-US" altLang="zh-CN" sz="2000"/>
              <a:t>Freer Practice: Complete questions to your interest</a:t>
            </a:r>
            <a:endParaRPr lang="en-US" altLang="zh-CN" sz="2000"/>
          </a:p>
          <a:p>
            <a:pPr>
              <a:buFont typeface="Wingdings" panose="05000000000000000000" charset="0"/>
              <a:buChar char="Ø"/>
            </a:pPr>
            <a:r>
              <a:rPr lang="en-US" altLang="zh-CN" sz="2400"/>
              <a:t>Learning activities: </a:t>
            </a:r>
            <a:endParaRPr lang="en-US" altLang="zh-CN" sz="2400"/>
          </a:p>
          <a:p>
            <a:pPr marL="457200" lvl="1" indent="0">
              <a:buNone/>
            </a:pPr>
            <a:r>
              <a:rPr lang="en-US" altLang="zh-CN" sz="2000"/>
              <a:t>1. Preview and Vocabulary Check (10 minutes): </a:t>
            </a:r>
            <a:endParaRPr lang="en-US" altLang="zh-CN" sz="2000"/>
          </a:p>
          <a:p>
            <a:pPr marL="914400" lvl="2" indent="0">
              <a:buNone/>
            </a:pPr>
            <a:r>
              <a:rPr lang="en-US" altLang="zh-CN" sz="1665"/>
              <a:t>Quickly scan through the text and noting any unfamiliar terms.</a:t>
            </a:r>
            <a:endParaRPr lang="en-US" altLang="zh-CN" sz="1665"/>
          </a:p>
          <a:p>
            <a:pPr marL="457200" lvl="1" indent="0">
              <a:buNone/>
            </a:pPr>
            <a:r>
              <a:rPr lang="en-US" altLang="zh-CN" sz="2000"/>
              <a:t>2. Comprehend the Presentation (45 minutes):</a:t>
            </a:r>
            <a:endParaRPr lang="en-US" altLang="zh-CN" sz="2000"/>
          </a:p>
          <a:p>
            <a:pPr marL="457200" lvl="1" indent="0">
              <a:buNone/>
            </a:pPr>
            <a:r>
              <a:rPr lang="en-US" altLang="zh-CN" sz="2000"/>
              <a:t>3. Exit Card Completion (25 minutes):</a:t>
            </a:r>
            <a:endParaRPr lang="en-US" altLang="zh-CN" sz="2000"/>
          </a:p>
          <a:p>
            <a:pPr marL="457200" lvl="1" indent="0">
              <a:buNone/>
            </a:pPr>
            <a:r>
              <a:rPr lang="en-US" altLang="zh-CN" sz="2000"/>
              <a:t>4. Main Idea Summary and Reflection (5 minute): </a:t>
            </a:r>
            <a:endParaRPr lang="en-US" altLang="zh-CN" sz="2000"/>
          </a:p>
          <a:p>
            <a:pPr lvl="0"/>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526415" y="5049520"/>
            <a:ext cx="386080" cy="2470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a:t>
            </a:r>
            <a:endParaRPr lang="en-US" altLang="zh-CN"/>
          </a:p>
        </p:txBody>
      </p:sp>
      <p:sp>
        <p:nvSpPr>
          <p:cNvPr id="3" name="内容占位符 2"/>
          <p:cNvSpPr>
            <a:spLocks noGrp="1"/>
          </p:cNvSpPr>
          <p:nvPr>
            <p:ph idx="1"/>
          </p:nvPr>
        </p:nvSpPr>
        <p:spPr/>
        <p:txBody>
          <a:bodyPr>
            <a:normAutofit fontScale="80000"/>
          </a:bodyPr>
          <a:p>
            <a:r>
              <a:rPr lang="en-US" altLang="zh-CN"/>
              <a:t>Compound Inequality (复合不等式): A mathematical statement that combines two or more inequalities using the logical connectives "and" or "or." It describes a range of values that satisfy multiple conditions.</a:t>
            </a:r>
            <a:endParaRPr lang="en-US" altLang="zh-CN"/>
          </a:p>
          <a:p>
            <a:endParaRPr lang="en-US" altLang="zh-CN"/>
          </a:p>
          <a:p>
            <a:r>
              <a:rPr lang="en-US" altLang="zh-CN"/>
              <a:t>Absolute Value (绝对值): The distance between a number and zero on the number line. It is denoted by vertical bars (|x|) and represents the magnitude or non-negative value of a real number.</a:t>
            </a:r>
            <a:endParaRPr lang="en-US" altLang="zh-CN"/>
          </a:p>
          <a:p>
            <a:endParaRPr lang="en-US" altLang="zh-CN"/>
          </a:p>
          <a:p>
            <a:r>
              <a:rPr lang="en-US" altLang="zh-CN"/>
              <a:t>Extraneous Solution (多余解): In the context of solving equations or inequalities, an extraneous solution is a value that appears to satisfy the equation or inequality but, when plugged back into the original expression, does not actually satisfy it.</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187325" y="1458595"/>
            <a:ext cx="11078845" cy="47917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237490" y="859155"/>
            <a:ext cx="10485120" cy="25692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following learning sheets:</a:t>
            </a:r>
            <a:endParaRPr lang="en-US" altLang="zh-CN"/>
          </a:p>
          <a:p>
            <a:pPr marL="914400" lvl="1" indent="-457200">
              <a:buAutoNum type="arabicPeriod"/>
            </a:pPr>
            <a:r>
              <a:rPr lang="en-US" altLang="zh-CN"/>
              <a:t>Solving equations</a:t>
            </a:r>
            <a:endParaRPr lang="en-US" altLang="zh-CN"/>
          </a:p>
          <a:p>
            <a:pPr marL="914400" lvl="1" indent="-457200">
              <a:buAutoNum type="arabicPeriod"/>
            </a:pPr>
            <a:r>
              <a:rPr lang="en-US" altLang="zh-CN"/>
              <a:t>Solving inequalities</a:t>
            </a:r>
            <a:endParaRPr lang="en-US" altLang="zh-CN"/>
          </a:p>
          <a:p>
            <a:pPr marL="914400" lvl="1" indent="-457200">
              <a:buAutoNum type="arabicPeriod"/>
            </a:pPr>
            <a:r>
              <a:rPr lang="en-US" altLang="zh-CN"/>
              <a:t>Absolute value</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sz="2400"/>
              <a:t>Learning objectives:</a:t>
            </a:r>
            <a:endParaRPr lang="en-US" altLang="zh-CN" sz="2400"/>
          </a:p>
          <a:p>
            <a:pPr lvl="1"/>
            <a:r>
              <a:rPr lang="en-US" altLang="zh-CN" sz="2000"/>
              <a:t>Understand 2.1 Relations and Functions</a:t>
            </a:r>
            <a:endParaRPr lang="en-US" altLang="zh-CN" sz="2000"/>
          </a:p>
          <a:p>
            <a:pPr lvl="1"/>
            <a:r>
              <a:rPr lang="en-US" altLang="zh-CN" sz="2000"/>
              <a:t>Understand 2.2 Direct Variation</a:t>
            </a:r>
            <a:endParaRPr lang="en-US" altLang="zh-CN" sz="2000"/>
          </a:p>
          <a:p>
            <a:pPr>
              <a:buFont typeface="Wingdings" panose="05000000000000000000" charset="0"/>
              <a:buChar char="Ø"/>
            </a:pPr>
            <a:r>
              <a:rPr lang="en-US" altLang="zh-CN" sz="2400"/>
              <a:t>Prior knowledge:</a:t>
            </a:r>
            <a:endParaRPr lang="en-US" altLang="zh-CN" sz="2400"/>
          </a:p>
          <a:p>
            <a:pPr lvl="1"/>
            <a:r>
              <a:rPr lang="en-US" altLang="zh-CN" sz="2055">
                <a:sym typeface="+mn-ea"/>
              </a:rPr>
              <a:t>Understand </a:t>
            </a:r>
            <a:r>
              <a:rPr lang="en-US" altLang="zh-CN" sz="2055">
                <a:sym typeface="+mn-ea"/>
              </a:rPr>
              <a:t>1.5 Solving Inequalities</a:t>
            </a:r>
            <a:endParaRPr lang="en-US" altLang="zh-CN" sz="2055"/>
          </a:p>
          <a:p>
            <a:pPr lvl="1"/>
            <a:r>
              <a:rPr lang="en-US" altLang="zh-CN" sz="2055">
                <a:sym typeface="+mn-ea"/>
              </a:rPr>
              <a:t>Understand </a:t>
            </a:r>
            <a:r>
              <a:rPr lang="en-US" altLang="zh-CN" sz="2055">
                <a:sym typeface="+mn-ea"/>
              </a:rPr>
              <a:t>1.6 Absolute Value Equation and Inequalities</a:t>
            </a:r>
            <a:endParaRPr lang="en-US" altLang="zh-CN" sz="2055"/>
          </a:p>
          <a:p>
            <a:pPr lvl="0">
              <a:buFont typeface="Wingdings" panose="05000000000000000000" charset="0"/>
              <a:buChar char="Ø"/>
            </a:pPr>
            <a:r>
              <a:rPr lang="en-US" altLang="zh-CN" sz="2400"/>
              <a:t>Successful criteria:</a:t>
            </a:r>
            <a:endParaRPr lang="en-US" altLang="zh-CN" sz="2400"/>
          </a:p>
          <a:p>
            <a:pPr lvl="1"/>
            <a:r>
              <a:rPr lang="en-US" altLang="zh-CN" sz="2000"/>
              <a:t>Controlled Practice: Complete the Exit Card</a:t>
            </a:r>
            <a:endParaRPr lang="en-US" altLang="zh-CN" sz="2000"/>
          </a:p>
          <a:p>
            <a:pPr lvl="1"/>
            <a:r>
              <a:rPr lang="en-US" altLang="zh-CN" sz="2000"/>
              <a:t>Freer Practice: Complete questions to your interest</a:t>
            </a:r>
            <a:endParaRPr lang="en-US" altLang="zh-CN" sz="2000"/>
          </a:p>
          <a:p>
            <a:pPr>
              <a:buFont typeface="Wingdings" panose="05000000000000000000" charset="0"/>
              <a:buChar char="Ø"/>
            </a:pPr>
            <a:r>
              <a:rPr lang="en-US" altLang="zh-CN" sz="2400"/>
              <a:t>Learning activities: </a:t>
            </a:r>
            <a:endParaRPr lang="en-US" altLang="zh-CN" sz="2400"/>
          </a:p>
          <a:p>
            <a:pPr marL="457200" lvl="1" indent="0">
              <a:buNone/>
            </a:pPr>
            <a:r>
              <a:rPr lang="en-US" altLang="zh-CN" sz="2000"/>
              <a:t>1. Preview and Vocabulary Check (10 minutes): </a:t>
            </a:r>
            <a:endParaRPr lang="en-US" altLang="zh-CN" sz="2000"/>
          </a:p>
          <a:p>
            <a:pPr marL="914400" lvl="2" indent="0">
              <a:buNone/>
            </a:pPr>
            <a:r>
              <a:rPr lang="en-US" altLang="zh-CN" sz="1665"/>
              <a:t>Quickly scan through the text and noting any unfamiliar terms.</a:t>
            </a:r>
            <a:endParaRPr lang="en-US" altLang="zh-CN" sz="1665"/>
          </a:p>
          <a:p>
            <a:pPr marL="457200" lvl="1" indent="0">
              <a:buNone/>
            </a:pPr>
            <a:r>
              <a:rPr lang="en-US" altLang="zh-CN" sz="2000"/>
              <a:t>2. Comprehend the Presentation (45 minutes):</a:t>
            </a:r>
            <a:endParaRPr lang="en-US" altLang="zh-CN" sz="2000"/>
          </a:p>
          <a:p>
            <a:pPr marL="457200" lvl="1" indent="0">
              <a:buNone/>
            </a:pPr>
            <a:r>
              <a:rPr lang="en-US" altLang="zh-CN" sz="2000"/>
              <a:t>3. Exit Card Completion (25 minutes):</a:t>
            </a:r>
            <a:endParaRPr lang="en-US" altLang="zh-CN" sz="2000"/>
          </a:p>
          <a:p>
            <a:pPr marL="457200" lvl="1" indent="0">
              <a:buNone/>
            </a:pPr>
            <a:r>
              <a:rPr lang="en-US" altLang="zh-CN" sz="2000"/>
              <a:t>4. Main Idea Summary and Reflection (5 minute): </a:t>
            </a:r>
            <a:endParaRPr lang="en-US" altLang="zh-CN" sz="2000"/>
          </a:p>
          <a:p>
            <a:pPr lvl="0"/>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526415" y="5049520"/>
            <a:ext cx="386080" cy="2470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77495"/>
            <a:ext cx="2232025" cy="703580"/>
          </a:xfrm>
        </p:spPr>
        <p:txBody>
          <a:bodyPr>
            <a:normAutofit fontScale="90000"/>
          </a:bodyPr>
          <a:p>
            <a:r>
              <a:rPr lang="en-US" altLang="zh-CN"/>
              <a:t>Key terms</a:t>
            </a:r>
            <a:endParaRPr lang="en-US" altLang="zh-CN"/>
          </a:p>
        </p:txBody>
      </p:sp>
      <p:sp>
        <p:nvSpPr>
          <p:cNvPr id="3" name="内容占位符 2"/>
          <p:cNvSpPr>
            <a:spLocks noGrp="1"/>
          </p:cNvSpPr>
          <p:nvPr>
            <p:ph idx="1"/>
          </p:nvPr>
        </p:nvSpPr>
        <p:spPr>
          <a:xfrm>
            <a:off x="838200" y="1124585"/>
            <a:ext cx="10515600" cy="5521325"/>
          </a:xfrm>
        </p:spPr>
        <p:txBody>
          <a:bodyPr>
            <a:noAutofit/>
          </a:bodyPr>
          <a:p>
            <a:r>
              <a:rPr lang="en-US" altLang="zh-CN" sz="2000"/>
              <a:t>Relation(</a:t>
            </a:r>
            <a:r>
              <a:rPr lang="zh-CN" altLang="en-US" sz="2000"/>
              <a:t>关系</a:t>
            </a:r>
            <a:r>
              <a:rPr lang="en-US" altLang="zh-CN" sz="2000"/>
              <a:t>): </a:t>
            </a:r>
            <a:r>
              <a:rPr lang="zh-CN" altLang="en-US" sz="2000"/>
              <a:t> A set of ordered pairs that relate elements from one set to another set.</a:t>
            </a:r>
            <a:endParaRPr lang="zh-CN" altLang="en-US" sz="2000"/>
          </a:p>
          <a:p>
            <a:r>
              <a:rPr lang="zh-CN" altLang="en-US" sz="2000"/>
              <a:t>Domain</a:t>
            </a:r>
            <a:r>
              <a:rPr lang="en-US" altLang="zh-CN" sz="2000"/>
              <a:t>(</a:t>
            </a:r>
            <a:r>
              <a:rPr lang="zh-CN" altLang="en-US" sz="2000">
                <a:sym typeface="+mn-ea"/>
              </a:rPr>
              <a:t>域</a:t>
            </a:r>
            <a:r>
              <a:rPr lang="en-US" altLang="zh-CN" sz="2000">
                <a:sym typeface="+mn-ea"/>
              </a:rPr>
              <a:t>): </a:t>
            </a:r>
            <a:r>
              <a:rPr lang="zh-CN" altLang="en-US" sz="2000"/>
              <a:t>The set of all possible input values (independent variables) in a relation or function.</a:t>
            </a:r>
            <a:endParaRPr lang="zh-CN" altLang="en-US" sz="2000"/>
          </a:p>
          <a:p>
            <a:r>
              <a:rPr lang="en-US" altLang="zh-CN" sz="2000"/>
              <a:t>Range(</a:t>
            </a:r>
            <a:r>
              <a:rPr lang="zh-CN" altLang="en-US" sz="2000"/>
              <a:t>值域</a:t>
            </a:r>
            <a:r>
              <a:rPr lang="en-US" altLang="zh-CN" sz="2000"/>
              <a:t>): </a:t>
            </a:r>
            <a:r>
              <a:rPr lang="zh-CN" altLang="en-US" sz="2000"/>
              <a:t> The set of all possible output values (dependent variables) in a relation or function.</a:t>
            </a:r>
            <a:endParaRPr lang="zh-CN" altLang="en-US" sz="2000"/>
          </a:p>
          <a:p>
            <a:r>
              <a:rPr lang="zh-CN" altLang="en-US" sz="2000"/>
              <a:t>Function</a:t>
            </a:r>
            <a:r>
              <a:rPr lang="en-US" altLang="zh-CN" sz="2000"/>
              <a:t>(</a:t>
            </a:r>
            <a:r>
              <a:rPr lang="zh-CN" altLang="en-US" sz="2000">
                <a:sym typeface="+mn-ea"/>
              </a:rPr>
              <a:t>函数</a:t>
            </a:r>
            <a:r>
              <a:rPr lang="en-US" altLang="zh-CN" sz="2000">
                <a:sym typeface="+mn-ea"/>
              </a:rPr>
              <a:t>): </a:t>
            </a:r>
            <a:r>
              <a:rPr lang="zh-CN" altLang="en-US" sz="2000"/>
              <a:t> A relation in which each input (independent variable) is associated with exactly one output (dependent variable).</a:t>
            </a:r>
            <a:endParaRPr lang="zh-CN" altLang="en-US" sz="2000"/>
          </a:p>
          <a:p>
            <a:r>
              <a:rPr lang="zh-CN" altLang="en-US" sz="2000"/>
              <a:t>Vertical-Line Test</a:t>
            </a:r>
            <a:r>
              <a:rPr lang="en-US" altLang="zh-CN" sz="2000"/>
              <a:t>(</a:t>
            </a:r>
            <a:r>
              <a:rPr lang="zh-CN" altLang="en-US" sz="2000">
                <a:sym typeface="+mn-ea"/>
              </a:rPr>
              <a:t>垂直线检验</a:t>
            </a:r>
            <a:r>
              <a:rPr lang="en-US" altLang="zh-CN" sz="2000">
                <a:sym typeface="+mn-ea"/>
              </a:rPr>
              <a:t>): </a:t>
            </a:r>
            <a:r>
              <a:rPr lang="zh-CN" altLang="en-US" sz="2000"/>
              <a:t>A graphical test used to determine whether a given relation represents a function. It involves checking if any vertical line intersects the graph at more than one point.</a:t>
            </a:r>
            <a:endParaRPr lang="zh-CN" altLang="en-US" sz="2000"/>
          </a:p>
          <a:p>
            <a:r>
              <a:rPr lang="zh-CN" altLang="en-US" sz="2000"/>
              <a:t>Function Rule</a:t>
            </a:r>
            <a:r>
              <a:rPr lang="en-US" altLang="zh-CN" sz="2000"/>
              <a:t>(</a:t>
            </a:r>
            <a:r>
              <a:rPr lang="zh-CN" altLang="en-US" sz="2000">
                <a:sym typeface="+mn-ea"/>
              </a:rPr>
              <a:t>函数规则</a:t>
            </a:r>
            <a:r>
              <a:rPr lang="en-US" altLang="zh-CN" sz="2000">
                <a:sym typeface="+mn-ea"/>
              </a:rPr>
              <a:t>): </a:t>
            </a:r>
            <a:r>
              <a:rPr lang="zh-CN" altLang="en-US" sz="2000"/>
              <a:t>An expression or set of instructions that defines how the input values are related to the output values in a function.</a:t>
            </a:r>
            <a:endParaRPr lang="zh-CN" altLang="en-US" sz="2000"/>
          </a:p>
          <a:p>
            <a:r>
              <a:rPr lang="zh-CN" altLang="en-US" sz="2000">
                <a:sym typeface="+mn-ea"/>
              </a:rPr>
              <a:t>Function Notation</a:t>
            </a:r>
            <a:r>
              <a:rPr lang="en-US" altLang="zh-CN" sz="2000">
                <a:sym typeface="+mn-ea"/>
              </a:rPr>
              <a:t>(</a:t>
            </a:r>
            <a:r>
              <a:rPr lang="zh-CN" altLang="en-US" sz="2000"/>
              <a:t>函数符号</a:t>
            </a:r>
            <a:r>
              <a:rPr lang="en-US" altLang="zh-CN" sz="2000"/>
              <a:t>): </a:t>
            </a:r>
            <a:r>
              <a:rPr lang="zh-CN" altLang="en-US" sz="2000"/>
              <a:t>A symbolic representation used to denote a function, typically written as "f(x)" or "g(x)," where "x" represents the input variable.</a:t>
            </a:r>
            <a:endParaRPr lang="zh-CN" altLang="en-US" sz="2000"/>
          </a:p>
          <a:p>
            <a:r>
              <a:rPr lang="zh-CN" altLang="en-US" sz="2000"/>
              <a:t>Independent Variable</a:t>
            </a:r>
            <a:r>
              <a:rPr lang="en-US" altLang="zh-CN" sz="2000"/>
              <a:t>(</a:t>
            </a:r>
            <a:r>
              <a:rPr lang="zh-CN" altLang="en-US" sz="2000">
                <a:sym typeface="+mn-ea"/>
              </a:rPr>
              <a:t>自变量</a:t>
            </a:r>
            <a:r>
              <a:rPr lang="en-US" altLang="zh-CN" sz="2000">
                <a:sym typeface="+mn-ea"/>
              </a:rPr>
              <a:t>): </a:t>
            </a:r>
            <a:r>
              <a:rPr lang="zh-CN" altLang="en-US" sz="2000"/>
              <a:t>The variable in a function that is chosen or manipulated by the experimenter. It is the input variable that affects the output.</a:t>
            </a:r>
            <a:endParaRPr lang="zh-CN" altLang="en-US" sz="2000"/>
          </a:p>
          <a:p>
            <a:r>
              <a:rPr lang="zh-CN" altLang="en-US" sz="2000"/>
              <a:t>Dependent Variable</a:t>
            </a:r>
            <a:r>
              <a:rPr lang="en-US" altLang="zh-CN" sz="2000"/>
              <a:t>(</a:t>
            </a:r>
            <a:r>
              <a:rPr lang="zh-CN" altLang="en-US" sz="2000">
                <a:sym typeface="+mn-ea"/>
              </a:rPr>
              <a:t>因变量</a:t>
            </a:r>
            <a:r>
              <a:rPr lang="en-US" altLang="zh-CN" sz="2000">
                <a:sym typeface="+mn-ea"/>
              </a:rPr>
              <a:t>): </a:t>
            </a:r>
            <a:r>
              <a:rPr lang="zh-CN" altLang="en-US" sz="2000"/>
              <a:t>The variable in a function that is influenced or determined by the independent variable. It is the output variable that depends on the input.</a:t>
            </a:r>
            <a:endParaRPr lang="zh-CN" alt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9" name="TextBox 3"/>
          <p:cNvSpPr txBox="1">
            <a:spLocks noChangeArrowheads="1"/>
          </p:cNvSpPr>
          <p:nvPr>
            <p:custDataLst>
              <p:tags r:id="rId1"/>
            </p:custDataLst>
          </p:nvPr>
        </p:nvSpPr>
        <p:spPr bwMode="auto">
          <a:xfrm>
            <a:off x="322898" y="1338898"/>
            <a:ext cx="8569325" cy="2089150"/>
          </a:xfrm>
          <a:prstGeom prst="rect">
            <a:avLst/>
          </a:prstGeom>
          <a:noFill/>
          <a:ln w="9525">
            <a:noFill/>
            <a:miter lim="800000"/>
          </a:ln>
        </p:spPr>
        <p:txBody>
          <a:bodyPr lIns="87276" tIns="43638" rIns="87276" bIns="43638">
            <a:spAutoFit/>
          </a:bodyPr>
          <a:p>
            <a:pPr defTabSz="873125"/>
            <a:endParaRPr lang="en-US" altLang="en-US" sz="2000" b="1" dirty="0">
              <a:solidFill>
                <a:srgbClr val="000000"/>
              </a:solidFill>
              <a:latin typeface="Times New Roman" panose="02020603050405020304" charset="0"/>
            </a:endParaRPr>
          </a:p>
          <a:p>
            <a:pPr defTabSz="873125"/>
            <a:endParaRPr lang="en-US" altLang="en-US" sz="2000" b="1" dirty="0">
              <a:solidFill>
                <a:srgbClr val="000000"/>
              </a:solidFill>
              <a:latin typeface="Times New Roman" panose="02020603050405020304" charset="0"/>
            </a:endParaRPr>
          </a:p>
          <a:p>
            <a:pPr defTabSz="873125"/>
            <a:r>
              <a:rPr lang="en-US" altLang="en-US" sz="2000" dirty="0">
                <a:solidFill>
                  <a:srgbClr val="000000"/>
                </a:solidFill>
                <a:latin typeface="Times New Roman" panose="02020603050405020304" charset="0"/>
              </a:rPr>
              <a:t>To be a function a mapping must be many to one or one to one.</a:t>
            </a:r>
            <a:endParaRPr lang="en-US" altLang="en-US" sz="2000" dirty="0">
              <a:solidFill>
                <a:srgbClr val="000000"/>
              </a:solidFill>
              <a:latin typeface="Times New Roman" panose="02020603050405020304" charset="0"/>
            </a:endParaRPr>
          </a:p>
          <a:p>
            <a:pPr defTabSz="873125"/>
            <a:r>
              <a:rPr lang="en-US" altLang="en-US" sz="2000" dirty="0">
                <a:solidFill>
                  <a:srgbClr val="C00000"/>
                </a:solidFill>
                <a:latin typeface="Times New Roman" panose="02020603050405020304" charset="0"/>
              </a:rPr>
              <a:t>So every input value, </a:t>
            </a:r>
            <a:r>
              <a:rPr lang="en-US" altLang="en-US" sz="2000" i="1" dirty="0">
                <a:solidFill>
                  <a:srgbClr val="C00000"/>
                </a:solidFill>
                <a:latin typeface="Times New Roman" panose="02020603050405020304" charset="0"/>
              </a:rPr>
              <a:t>x, </a:t>
            </a:r>
            <a:r>
              <a:rPr lang="en-US" altLang="en-US" sz="2000" dirty="0">
                <a:solidFill>
                  <a:srgbClr val="C00000"/>
                </a:solidFill>
                <a:latin typeface="Times New Roman" panose="02020603050405020304" charset="0"/>
              </a:rPr>
              <a:t>must result in only one output value, </a:t>
            </a:r>
            <a:r>
              <a:rPr lang="en-US" altLang="en-US" sz="2000" i="1" dirty="0">
                <a:solidFill>
                  <a:srgbClr val="C00000"/>
                </a:solidFill>
                <a:latin typeface="Times New Roman" panose="02020603050405020304" charset="0"/>
              </a:rPr>
              <a:t>y.</a:t>
            </a:r>
            <a:endParaRPr lang="en-US" altLang="en-US" sz="2000" i="1" dirty="0">
              <a:solidFill>
                <a:srgbClr val="C00000"/>
              </a:solidFill>
              <a:latin typeface="Times New Roman" panose="02020603050405020304" charset="0"/>
            </a:endParaRPr>
          </a:p>
          <a:p>
            <a:pPr defTabSz="873125"/>
            <a:endParaRPr lang="en-US" altLang="en-US" sz="2000" i="1" dirty="0">
              <a:solidFill>
                <a:srgbClr val="000000"/>
              </a:solidFill>
              <a:latin typeface="Times New Roman" panose="02020603050405020304" charset="0"/>
            </a:endParaRPr>
          </a:p>
          <a:p>
            <a:pPr defTabSz="873125"/>
            <a:r>
              <a:rPr lang="en-US" altLang="en-US" sz="2000" dirty="0">
                <a:solidFill>
                  <a:srgbClr val="000000"/>
                </a:solidFill>
                <a:latin typeface="Times New Roman" panose="02020603050405020304" charset="0"/>
              </a:rPr>
              <a:t>Picture this:</a:t>
            </a:r>
            <a:endParaRPr lang="en-US" altLang="en-US" sz="2000" dirty="0">
              <a:solidFill>
                <a:srgbClr val="000000"/>
              </a:solidFill>
              <a:latin typeface="Times New Roman" panose="02020603050405020304" charset="0"/>
            </a:endParaRPr>
          </a:p>
          <a:p>
            <a:pPr defTabSz="873125"/>
            <a:endParaRPr lang="en-US" altLang="en-US" sz="1000" b="1" dirty="0">
              <a:solidFill>
                <a:srgbClr val="000000"/>
              </a:solidFill>
              <a:latin typeface="Times New Roman" panose="02020603050405020304" charset="0"/>
            </a:endParaRPr>
          </a:p>
        </p:txBody>
      </p:sp>
      <p:sp>
        <p:nvSpPr>
          <p:cNvPr id="3079" name="Title 3"/>
          <p:cNvSpPr>
            <a:spLocks noGrp="1"/>
          </p:cNvSpPr>
          <p:nvPr>
            <p:ph type="title"/>
            <p:custDataLst>
              <p:tags r:id="rId2"/>
            </p:custDataLst>
          </p:nvPr>
        </p:nvSpPr>
        <p:spPr>
          <a:xfrm>
            <a:off x="201295" y="240030"/>
            <a:ext cx="10515600" cy="1325563"/>
          </a:xfrm>
        </p:spPr>
        <p:txBody>
          <a:bodyPr>
            <a:normAutofit/>
          </a:bodyPr>
          <a:p>
            <a:pPr algn="l"/>
            <a:r>
              <a:rPr lang="en-GB" altLang="en-US" sz="3600" b="1" dirty="0">
                <a:latin typeface="Times New Roman" panose="02020603050405020304" charset="0"/>
                <a:cs typeface="Times New Roman" panose="02020603050405020304" charset="0"/>
              </a:rPr>
              <a:t>Definition of a function</a:t>
            </a:r>
            <a:endParaRPr lang="en-GB" altLang="en-US" sz="3600" b="1" dirty="0">
              <a:latin typeface="Times New Roman" panose="02020603050405020304" charset="0"/>
              <a:cs typeface="Times New Roman" panose="02020603050405020304" charset="0"/>
            </a:endParaRPr>
          </a:p>
        </p:txBody>
      </p:sp>
      <p:sp>
        <p:nvSpPr>
          <p:cNvPr id="4" name="Oval 1"/>
          <p:cNvSpPr/>
          <p:nvPr>
            <p:custDataLst>
              <p:tags r:id="rId3"/>
            </p:custDataLst>
          </p:nvPr>
        </p:nvSpPr>
        <p:spPr>
          <a:xfrm>
            <a:off x="369570" y="3405188"/>
            <a:ext cx="1247775" cy="138112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en-GB"/>
          </a:p>
        </p:txBody>
      </p:sp>
      <p:sp>
        <p:nvSpPr>
          <p:cNvPr id="18" name="Oval 17"/>
          <p:cNvSpPr/>
          <p:nvPr>
            <p:custDataLst>
              <p:tags r:id="rId4"/>
            </p:custDataLst>
          </p:nvPr>
        </p:nvSpPr>
        <p:spPr>
          <a:xfrm>
            <a:off x="1903095" y="3376613"/>
            <a:ext cx="1247775" cy="138112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en-GB"/>
          </a:p>
        </p:txBody>
      </p:sp>
      <p:cxnSp>
        <p:nvCxnSpPr>
          <p:cNvPr id="5" name="Straight Arrow Connector 4"/>
          <p:cNvCxnSpPr/>
          <p:nvPr>
            <p:custDataLst>
              <p:tags r:id="rId5"/>
            </p:custDataLst>
          </p:nvPr>
        </p:nvCxnSpPr>
        <p:spPr>
          <a:xfrm>
            <a:off x="1026795" y="3786188"/>
            <a:ext cx="1457325" cy="9525"/>
          </a:xfrm>
          <a:prstGeom prst="straightConnector1">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custDataLst>
              <p:tags r:id="rId6"/>
            </p:custDataLst>
          </p:nvPr>
        </p:nvCxnSpPr>
        <p:spPr>
          <a:xfrm>
            <a:off x="1026795" y="4071938"/>
            <a:ext cx="1457325" cy="9525"/>
          </a:xfrm>
          <a:prstGeom prst="straightConnector1">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custDataLst>
              <p:tags r:id="rId7"/>
            </p:custDataLst>
          </p:nvPr>
        </p:nvCxnSpPr>
        <p:spPr>
          <a:xfrm flipV="1">
            <a:off x="1026795" y="4310063"/>
            <a:ext cx="1524000" cy="257175"/>
          </a:xfrm>
          <a:prstGeom prst="straightConnector1">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a:spLocks noChangeArrowheads="1"/>
          </p:cNvSpPr>
          <p:nvPr>
            <p:custDataLst>
              <p:tags r:id="rId8"/>
            </p:custDataLst>
          </p:nvPr>
        </p:nvSpPr>
        <p:spPr bwMode="auto">
          <a:xfrm>
            <a:off x="1168083" y="4948238"/>
            <a:ext cx="1236662" cy="923925"/>
          </a:xfrm>
          <a:prstGeom prst="rect">
            <a:avLst/>
          </a:prstGeom>
          <a:noFill/>
          <a:ln w="9525">
            <a:noFill/>
            <a:miter lim="800000"/>
          </a:ln>
        </p:spPr>
        <p:txBody>
          <a:bodyPr wrap="none">
            <a:spAutoFit/>
          </a:bodyPr>
          <a:p>
            <a:pPr algn="ctr"/>
            <a:r>
              <a:rPr lang="en-GB" dirty="0">
                <a:latin typeface="Times New Roman" panose="02020603050405020304" charset="0"/>
                <a:cs typeface="Times New Roman" panose="02020603050405020304" charset="0"/>
              </a:rPr>
              <a:t>One-to-one</a:t>
            </a:r>
            <a:endParaRPr lang="en-GB" dirty="0">
              <a:latin typeface="Times New Roman" panose="02020603050405020304" charset="0"/>
              <a:cs typeface="Times New Roman" panose="02020603050405020304" charset="0"/>
            </a:endParaRPr>
          </a:p>
          <a:p>
            <a:pPr algn="ctr"/>
            <a:r>
              <a:rPr lang="en-GB" dirty="0">
                <a:latin typeface="Times New Roman" panose="02020603050405020304" charset="0"/>
                <a:cs typeface="Times New Roman" panose="02020603050405020304" charset="0"/>
              </a:rPr>
              <a:t>function?</a:t>
            </a:r>
            <a:endParaRPr lang="en-GB" dirty="0">
              <a:latin typeface="Times New Roman" panose="02020603050405020304" charset="0"/>
              <a:cs typeface="Times New Roman" panose="02020603050405020304" charset="0"/>
            </a:endParaRPr>
          </a:p>
          <a:p>
            <a:pPr algn="ctr"/>
            <a:r>
              <a:rPr lang="en-GB" dirty="0">
                <a:latin typeface="Times New Roman" panose="02020603050405020304" charset="0"/>
                <a:cs typeface="Times New Roman" panose="02020603050405020304" charset="0"/>
              </a:rPr>
              <a:t>Yes! </a:t>
            </a:r>
            <a:endParaRPr lang="en-GB" dirty="0">
              <a:latin typeface="Times New Roman" panose="02020603050405020304" charset="0"/>
              <a:cs typeface="Times New Roman" panose="02020603050405020304" charset="0"/>
            </a:endParaRPr>
          </a:p>
        </p:txBody>
      </p:sp>
      <p:sp>
        <p:nvSpPr>
          <p:cNvPr id="25" name="Oval 24"/>
          <p:cNvSpPr/>
          <p:nvPr>
            <p:custDataLst>
              <p:tags r:id="rId9"/>
            </p:custDataLst>
          </p:nvPr>
        </p:nvSpPr>
        <p:spPr>
          <a:xfrm>
            <a:off x="3441383" y="3395663"/>
            <a:ext cx="1247775" cy="138112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en-GB"/>
          </a:p>
        </p:txBody>
      </p:sp>
      <p:sp>
        <p:nvSpPr>
          <p:cNvPr id="26" name="Oval 25"/>
          <p:cNvSpPr/>
          <p:nvPr>
            <p:custDataLst>
              <p:tags r:id="rId10"/>
            </p:custDataLst>
          </p:nvPr>
        </p:nvSpPr>
        <p:spPr>
          <a:xfrm>
            <a:off x="4974908" y="3367088"/>
            <a:ext cx="1247775" cy="138112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en-GB"/>
          </a:p>
        </p:txBody>
      </p:sp>
      <p:cxnSp>
        <p:nvCxnSpPr>
          <p:cNvPr id="27" name="Straight Arrow Connector 26"/>
          <p:cNvCxnSpPr/>
          <p:nvPr>
            <p:custDataLst>
              <p:tags r:id="rId11"/>
            </p:custDataLst>
          </p:nvPr>
        </p:nvCxnSpPr>
        <p:spPr>
          <a:xfrm>
            <a:off x="4098608" y="3648075"/>
            <a:ext cx="1457325" cy="9525"/>
          </a:xfrm>
          <a:prstGeom prst="straightConnector1">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custDataLst>
              <p:tags r:id="rId12"/>
            </p:custDataLst>
          </p:nvPr>
        </p:nvCxnSpPr>
        <p:spPr>
          <a:xfrm>
            <a:off x="4098608" y="4062413"/>
            <a:ext cx="1457325" cy="9525"/>
          </a:xfrm>
          <a:prstGeom prst="straightConnector1">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custDataLst>
              <p:tags r:id="rId13"/>
            </p:custDataLst>
          </p:nvPr>
        </p:nvCxnSpPr>
        <p:spPr>
          <a:xfrm flipV="1">
            <a:off x="4098608" y="4075113"/>
            <a:ext cx="1468437" cy="482600"/>
          </a:xfrm>
          <a:prstGeom prst="straightConnector1">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custDataLst>
              <p:tags r:id="rId14"/>
            </p:custDataLst>
          </p:nvPr>
        </p:nvCxnSpPr>
        <p:spPr>
          <a:xfrm>
            <a:off x="3900170" y="3816350"/>
            <a:ext cx="1657350" cy="254000"/>
          </a:xfrm>
          <a:prstGeom prst="straightConnector1">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custDataLst>
              <p:tags r:id="rId15"/>
            </p:custDataLst>
          </p:nvPr>
        </p:nvCxnSpPr>
        <p:spPr>
          <a:xfrm>
            <a:off x="1331595" y="4787900"/>
            <a:ext cx="914400"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a:spLocks noChangeArrowheads="1"/>
          </p:cNvSpPr>
          <p:nvPr>
            <p:custDataLst>
              <p:tags r:id="rId16"/>
            </p:custDataLst>
          </p:nvPr>
        </p:nvSpPr>
        <p:spPr bwMode="auto">
          <a:xfrm>
            <a:off x="4171633" y="4948238"/>
            <a:ext cx="1390650" cy="923925"/>
          </a:xfrm>
          <a:prstGeom prst="rect">
            <a:avLst/>
          </a:prstGeom>
          <a:noFill/>
          <a:ln w="9525">
            <a:noFill/>
            <a:miter lim="800000"/>
          </a:ln>
        </p:spPr>
        <p:txBody>
          <a:bodyPr wrap="none">
            <a:spAutoFit/>
          </a:bodyPr>
          <a:p>
            <a:pPr algn="ctr"/>
            <a:r>
              <a:rPr lang="en-GB" dirty="0">
                <a:latin typeface="Times New Roman" panose="02020603050405020304" charset="0"/>
                <a:cs typeface="Times New Roman" panose="02020603050405020304" charset="0"/>
              </a:rPr>
              <a:t>Many-to-one</a:t>
            </a:r>
            <a:endParaRPr lang="en-GB" dirty="0">
              <a:latin typeface="Times New Roman" panose="02020603050405020304" charset="0"/>
              <a:cs typeface="Times New Roman" panose="02020603050405020304" charset="0"/>
            </a:endParaRPr>
          </a:p>
          <a:p>
            <a:pPr algn="ctr"/>
            <a:r>
              <a:rPr lang="en-GB" dirty="0">
                <a:latin typeface="Times New Roman" panose="02020603050405020304" charset="0"/>
                <a:cs typeface="Times New Roman" panose="02020603050405020304" charset="0"/>
              </a:rPr>
              <a:t>function?</a:t>
            </a:r>
            <a:endParaRPr lang="en-GB" dirty="0">
              <a:latin typeface="Times New Roman" panose="02020603050405020304" charset="0"/>
              <a:cs typeface="Times New Roman" panose="02020603050405020304" charset="0"/>
            </a:endParaRPr>
          </a:p>
          <a:p>
            <a:pPr algn="ctr"/>
            <a:r>
              <a:rPr lang="en-GB" dirty="0">
                <a:latin typeface="Times New Roman" panose="02020603050405020304" charset="0"/>
                <a:cs typeface="Times New Roman" panose="02020603050405020304" charset="0"/>
              </a:rPr>
              <a:t>Yes! </a:t>
            </a:r>
            <a:endParaRPr lang="en-GB" dirty="0">
              <a:latin typeface="Times New Roman" panose="02020603050405020304" charset="0"/>
              <a:cs typeface="Times New Roman" panose="02020603050405020304" charset="0"/>
            </a:endParaRPr>
          </a:p>
        </p:txBody>
      </p:sp>
      <p:cxnSp>
        <p:nvCxnSpPr>
          <p:cNvPr id="36" name="Straight Arrow Connector 35"/>
          <p:cNvCxnSpPr/>
          <p:nvPr>
            <p:custDataLst>
              <p:tags r:id="rId17"/>
            </p:custDataLst>
          </p:nvPr>
        </p:nvCxnSpPr>
        <p:spPr>
          <a:xfrm>
            <a:off x="4412933" y="4787900"/>
            <a:ext cx="914400"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Oval 36"/>
          <p:cNvSpPr/>
          <p:nvPr>
            <p:custDataLst>
              <p:tags r:id="rId18"/>
            </p:custDataLst>
          </p:nvPr>
        </p:nvSpPr>
        <p:spPr>
          <a:xfrm>
            <a:off x="6533833" y="3395663"/>
            <a:ext cx="1247775" cy="13811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en-GB"/>
          </a:p>
        </p:txBody>
      </p:sp>
      <p:sp>
        <p:nvSpPr>
          <p:cNvPr id="38" name="Oval 37"/>
          <p:cNvSpPr/>
          <p:nvPr>
            <p:custDataLst>
              <p:tags r:id="rId19"/>
            </p:custDataLst>
          </p:nvPr>
        </p:nvSpPr>
        <p:spPr>
          <a:xfrm>
            <a:off x="8067358" y="3367088"/>
            <a:ext cx="1247775" cy="13811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en-GB"/>
          </a:p>
        </p:txBody>
      </p:sp>
      <p:cxnSp>
        <p:nvCxnSpPr>
          <p:cNvPr id="39" name="Straight Arrow Connector 38"/>
          <p:cNvCxnSpPr/>
          <p:nvPr>
            <p:custDataLst>
              <p:tags r:id="rId20"/>
            </p:custDataLst>
          </p:nvPr>
        </p:nvCxnSpPr>
        <p:spPr>
          <a:xfrm>
            <a:off x="7191058" y="3648075"/>
            <a:ext cx="1457325" cy="9525"/>
          </a:xfrm>
          <a:prstGeom prst="straightConnector1">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custDataLst>
              <p:tags r:id="rId21"/>
            </p:custDataLst>
          </p:nvPr>
        </p:nvCxnSpPr>
        <p:spPr>
          <a:xfrm>
            <a:off x="7191058" y="4062413"/>
            <a:ext cx="1457325" cy="9525"/>
          </a:xfrm>
          <a:prstGeom prst="straightConnector1">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custDataLst>
              <p:tags r:id="rId22"/>
            </p:custDataLst>
          </p:nvPr>
        </p:nvCxnSpPr>
        <p:spPr>
          <a:xfrm>
            <a:off x="7191058" y="4062413"/>
            <a:ext cx="1519237" cy="276225"/>
          </a:xfrm>
          <a:prstGeom prst="straightConnector1">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custDataLst>
              <p:tags r:id="rId23"/>
            </p:custDataLst>
          </p:nvPr>
        </p:nvCxnSpPr>
        <p:spPr>
          <a:xfrm flipV="1">
            <a:off x="7197408" y="3825875"/>
            <a:ext cx="1492250" cy="239713"/>
          </a:xfrm>
          <a:prstGeom prst="straightConnector1">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3" name="TextBox 42"/>
          <p:cNvSpPr txBox="1">
            <a:spLocks noChangeArrowheads="1"/>
          </p:cNvSpPr>
          <p:nvPr>
            <p:custDataLst>
              <p:tags r:id="rId24"/>
            </p:custDataLst>
          </p:nvPr>
        </p:nvSpPr>
        <p:spPr bwMode="auto">
          <a:xfrm>
            <a:off x="7229158" y="4948238"/>
            <a:ext cx="1416050" cy="923925"/>
          </a:xfrm>
          <a:prstGeom prst="rect">
            <a:avLst/>
          </a:prstGeom>
          <a:noFill/>
          <a:ln w="9525">
            <a:noFill/>
            <a:miter lim="800000"/>
          </a:ln>
        </p:spPr>
        <p:txBody>
          <a:bodyPr wrap="none">
            <a:spAutoFit/>
          </a:bodyPr>
          <a:p>
            <a:pPr algn="ctr"/>
            <a:r>
              <a:rPr lang="en-GB" dirty="0">
                <a:latin typeface="Times New Roman" panose="02020603050405020304" charset="0"/>
                <a:cs typeface="Times New Roman" panose="02020603050405020304" charset="0"/>
              </a:rPr>
              <a:t>One-to-many</a:t>
            </a:r>
            <a:endParaRPr lang="en-GB" dirty="0">
              <a:latin typeface="Times New Roman" panose="02020603050405020304" charset="0"/>
              <a:cs typeface="Times New Roman" panose="02020603050405020304" charset="0"/>
            </a:endParaRPr>
          </a:p>
          <a:p>
            <a:pPr algn="ctr"/>
            <a:r>
              <a:rPr lang="en-GB" dirty="0">
                <a:latin typeface="Times New Roman" panose="02020603050405020304" charset="0"/>
                <a:cs typeface="Times New Roman" panose="02020603050405020304" charset="0"/>
              </a:rPr>
              <a:t>function?</a:t>
            </a:r>
            <a:endParaRPr lang="en-GB" dirty="0">
              <a:latin typeface="Times New Roman" panose="02020603050405020304" charset="0"/>
              <a:cs typeface="Times New Roman" panose="02020603050405020304" charset="0"/>
            </a:endParaRPr>
          </a:p>
          <a:p>
            <a:pPr algn="ctr"/>
            <a:r>
              <a:rPr lang="en-GB" dirty="0">
                <a:latin typeface="Times New Roman" panose="02020603050405020304" charset="0"/>
                <a:cs typeface="Times New Roman" panose="02020603050405020304" charset="0"/>
              </a:rPr>
              <a:t>No!  </a:t>
            </a:r>
            <a:endParaRPr lang="en-GB" dirty="0">
              <a:latin typeface="Times New Roman" panose="02020603050405020304" charset="0"/>
              <a:cs typeface="Times New Roman" panose="02020603050405020304" charset="0"/>
            </a:endParaRPr>
          </a:p>
        </p:txBody>
      </p:sp>
      <p:cxnSp>
        <p:nvCxnSpPr>
          <p:cNvPr id="44" name="Straight Arrow Connector 43"/>
          <p:cNvCxnSpPr/>
          <p:nvPr>
            <p:custDataLst>
              <p:tags r:id="rId25"/>
            </p:custDataLst>
          </p:nvPr>
        </p:nvCxnSpPr>
        <p:spPr>
          <a:xfrm>
            <a:off x="7481570" y="4787900"/>
            <a:ext cx="914400"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xEl>
                                              <p:pRg st="3" end="3"/>
                                            </p:txEl>
                                          </p:spTgt>
                                        </p:tgtEl>
                                        <p:attrNameLst>
                                          <p:attrName>style.visibility</p:attrName>
                                        </p:attrNameLst>
                                      </p:cBhvr>
                                      <p:to>
                                        <p:strVal val="visible"/>
                                      </p:to>
                                    </p:set>
                                    <p:animEffect transition="in" filter="fade">
                                      <p:cBhvr>
                                        <p:cTn id="7" dur="500"/>
                                        <p:tgtEl>
                                          <p:spTgt spid="921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9">
                                            <p:txEl>
                                              <p:pRg st="5" end="5"/>
                                            </p:txEl>
                                          </p:spTgt>
                                        </p:tgtEl>
                                        <p:attrNameLst>
                                          <p:attrName>style.visibility</p:attrName>
                                        </p:attrNameLst>
                                      </p:cBhvr>
                                      <p:to>
                                        <p:strVal val="visible"/>
                                      </p:to>
                                    </p:set>
                                    <p:animEffect transition="in" filter="fade">
                                      <p:cBhvr>
                                        <p:cTn id="12" dur="500"/>
                                        <p:tgtEl>
                                          <p:spTgt spid="921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22" presetClass="entr" presetSubtype="8"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2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left)">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par>
                                <p:cTn id="60" presetID="22" presetClass="entr" presetSubtype="8"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par>
                                <p:cTn id="63" presetID="22" presetClass="entr" presetSubtype="8"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500"/>
                                        <p:tgtEl>
                                          <p:spTgt spid="28"/>
                                        </p:tgtEl>
                                      </p:cBhvr>
                                    </p:animEffect>
                                  </p:childTnLst>
                                </p:cTn>
                              </p:par>
                              <p:par>
                                <p:cTn id="66" presetID="22" presetClass="entr" presetSubtype="8"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wipe(left)">
                                      <p:cBhvr>
                                        <p:cTn id="91" dur="500"/>
                                        <p:tgtEl>
                                          <p:spTgt spid="39"/>
                                        </p:tgtEl>
                                      </p:cBhvr>
                                    </p:animEffect>
                                  </p:childTnLst>
                                </p:cTn>
                              </p:par>
                              <p:par>
                                <p:cTn id="92" presetID="22" presetClass="entr" presetSubtype="8" fill="hold"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wipe(left)">
                                      <p:cBhvr>
                                        <p:cTn id="94" dur="500"/>
                                        <p:tgtEl>
                                          <p:spTgt spid="42"/>
                                        </p:tgtEl>
                                      </p:cBhvr>
                                    </p:animEffect>
                                  </p:childTnLst>
                                </p:cTn>
                              </p:par>
                              <p:par>
                                <p:cTn id="95" presetID="22" presetClass="entr" presetSubtype="8"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500"/>
                                        <p:tgtEl>
                                          <p:spTgt spid="40"/>
                                        </p:tgtEl>
                                      </p:cBhvr>
                                    </p:animEffect>
                                  </p:childTnLst>
                                </p:cTn>
                              </p:par>
                              <p:par>
                                <p:cTn id="98" presetID="22" presetClass="entr" presetSubtype="8" fill="hold" nodeType="with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500"/>
                                        <p:tgtEl>
                                          <p:spTgt spid="4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8" grpId="0" bldLvl="0" animBg="1"/>
      <p:bldP spid="8" grpId="0"/>
      <p:bldP spid="25" grpId="0" bldLvl="0" animBg="1"/>
      <p:bldP spid="26" grpId="0" bldLvl="0" animBg="1"/>
      <p:bldP spid="35" grpId="0"/>
      <p:bldP spid="37" grpId="0" bldLvl="0" animBg="1"/>
      <p:bldP spid="38" grpId="0" bldLvl="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7695" y="365125"/>
            <a:ext cx="10515600" cy="1325563"/>
          </a:xfrm>
        </p:spPr>
        <p:txBody>
          <a:bodyPr/>
          <a:p>
            <a:r>
              <a:rPr lang="en-US" altLang="zh-CN"/>
              <a:t>Relations vs. Functions</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315595" y="1566545"/>
            <a:ext cx="5241290" cy="466153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096635" y="1566545"/>
            <a:ext cx="5442585" cy="45065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5440" y="238760"/>
            <a:ext cx="10515600" cy="1325563"/>
          </a:xfrm>
        </p:spPr>
        <p:txBody>
          <a:bodyPr/>
          <a:p>
            <a:r>
              <a:rPr lang="en-US" altLang="zh-CN"/>
              <a:t>Key terms</a:t>
            </a:r>
            <a:endParaRPr lang="en-US" altLang="zh-CN"/>
          </a:p>
        </p:txBody>
      </p:sp>
      <p:sp>
        <p:nvSpPr>
          <p:cNvPr id="3" name="内容占位符 2"/>
          <p:cNvSpPr>
            <a:spLocks noGrp="1"/>
          </p:cNvSpPr>
          <p:nvPr>
            <p:ph idx="1"/>
          </p:nvPr>
        </p:nvSpPr>
        <p:spPr>
          <a:xfrm>
            <a:off x="273050" y="1564640"/>
            <a:ext cx="11703685" cy="4351655"/>
          </a:xfrm>
        </p:spPr>
        <p:txBody>
          <a:bodyPr>
            <a:noAutofit/>
          </a:bodyPr>
          <a:p>
            <a:r>
              <a:rPr lang="en-US" altLang="zh-CN" sz="2400"/>
              <a:t>Constant[常数]: A constant is a fixed value or number that does not change in a given context or equation. </a:t>
            </a:r>
            <a:endParaRPr lang="en-US" altLang="zh-CN" sz="2400"/>
          </a:p>
          <a:p>
            <a:r>
              <a:rPr lang="en-US" altLang="zh-CN" sz="2400"/>
              <a:t>Variable quantity[变量数量]: A variable quantity refers to a value that can change or vary in a particular situation or equation. </a:t>
            </a:r>
            <a:endParaRPr lang="en-US" altLang="zh-CN" sz="2400"/>
          </a:p>
          <a:p>
            <a:r>
              <a:rPr lang="en-US" altLang="zh-CN" sz="2400"/>
              <a:t>Variable[变量]: A variable is a symbol or letter used to represent an unknown or changing value in mathematics and equations. </a:t>
            </a:r>
            <a:endParaRPr lang="en-US" altLang="zh-CN" sz="2400"/>
          </a:p>
          <a:p>
            <a:r>
              <a:rPr lang="en-US" altLang="zh-CN" sz="2400"/>
              <a:t>Numerical expression[数值表达式]: A numerical expression is a combination of numbers and mathematical operations (such as addition, subtraction, multiplication, and division) that results in a single numerical value.</a:t>
            </a:r>
            <a:endParaRPr lang="en-US" altLang="zh-CN" sz="2400"/>
          </a:p>
          <a:p>
            <a:r>
              <a:rPr lang="en-US" altLang="zh-CN" sz="2400"/>
              <a:t>Algebraic expression[代数表达式]: An algebraic expression is a combination of variables, constants, and mathematical operations. </a:t>
            </a:r>
            <a:endParaRPr lang="en-US" altLang="zh-CN"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9" name="TextBox 3"/>
          <p:cNvSpPr txBox="1">
            <a:spLocks noChangeArrowheads="1"/>
          </p:cNvSpPr>
          <p:nvPr>
            <p:custDataLst>
              <p:tags r:id="rId1"/>
            </p:custDataLst>
          </p:nvPr>
        </p:nvSpPr>
        <p:spPr bwMode="auto">
          <a:xfrm>
            <a:off x="385763" y="1630363"/>
            <a:ext cx="8569325" cy="4859337"/>
          </a:xfrm>
          <a:prstGeom prst="rect">
            <a:avLst/>
          </a:prstGeom>
          <a:noFill/>
          <a:ln w="9525">
            <a:noFill/>
            <a:miter lim="800000"/>
          </a:ln>
        </p:spPr>
        <p:txBody>
          <a:bodyPr lIns="87276" tIns="43638" rIns="87276" bIns="43638">
            <a:spAutoFit/>
          </a:bodyPr>
          <a:p>
            <a:pPr defTabSz="873125"/>
            <a:endParaRPr lang="en-US" altLang="en-US" sz="2000" b="1" dirty="0">
              <a:latin typeface="Times New Roman" panose="02020603050405020304" charset="0"/>
            </a:endParaRPr>
          </a:p>
          <a:p>
            <a:pPr defTabSz="873125"/>
            <a:endParaRPr lang="en-US" altLang="en-US" sz="2000" b="1" dirty="0">
              <a:latin typeface="Times New Roman" panose="02020603050405020304" charset="0"/>
            </a:endParaRPr>
          </a:p>
          <a:p>
            <a:pPr defTabSz="873125"/>
            <a:r>
              <a:rPr lang="en-US" altLang="en-US" sz="2000" b="1" dirty="0">
                <a:latin typeface="Times New Roman" panose="02020603050405020304" charset="0"/>
              </a:rPr>
              <a:t>What is it used for?</a:t>
            </a:r>
            <a:endParaRPr lang="en-US" altLang="en-US" sz="2000" b="1" dirty="0">
              <a:latin typeface="Times New Roman" panose="02020603050405020304" charset="0"/>
            </a:endParaRPr>
          </a:p>
          <a:p>
            <a:pPr defTabSz="873125"/>
            <a:r>
              <a:rPr lang="en-US" altLang="en-US" sz="2000" b="1" dirty="0">
                <a:latin typeface="Times New Roman" panose="02020603050405020304" charset="0"/>
              </a:rPr>
              <a:t>	</a:t>
            </a:r>
            <a:r>
              <a:rPr lang="en-US" altLang="en-US" sz="2000" dirty="0">
                <a:latin typeface="Times New Roman" panose="02020603050405020304" charset="0"/>
              </a:rPr>
              <a:t>To test a </a:t>
            </a:r>
            <a:r>
              <a:rPr lang="en-US" altLang="en-US" sz="2000" u="sng" dirty="0">
                <a:latin typeface="Times New Roman" panose="02020603050405020304" charset="0"/>
              </a:rPr>
              <a:t>mapping</a:t>
            </a:r>
            <a:r>
              <a:rPr lang="en-US" altLang="en-US" sz="2000" dirty="0">
                <a:latin typeface="Times New Roman" panose="02020603050405020304" charset="0"/>
              </a:rPr>
              <a:t> to find out if it is a function.     </a:t>
            </a:r>
            <a:endParaRPr lang="en-US" altLang="en-US" sz="2000" dirty="0">
              <a:latin typeface="Times New Roman" panose="02020603050405020304" charset="0"/>
            </a:endParaRPr>
          </a:p>
          <a:p>
            <a:pPr defTabSz="873125"/>
            <a:endParaRPr lang="en-US" altLang="en-US" sz="2000" b="1" dirty="0">
              <a:latin typeface="Times New Roman" panose="02020603050405020304" charset="0"/>
            </a:endParaRPr>
          </a:p>
          <a:p>
            <a:pPr defTabSz="873125"/>
            <a:r>
              <a:rPr lang="en-US" altLang="en-US" sz="2000" b="1" dirty="0">
                <a:latin typeface="Times New Roman" panose="02020603050405020304" charset="0"/>
              </a:rPr>
              <a:t>How?</a:t>
            </a:r>
            <a:endParaRPr lang="en-US" altLang="en-US" sz="2000" b="1" dirty="0">
              <a:latin typeface="Times New Roman" panose="02020603050405020304" charset="0"/>
            </a:endParaRPr>
          </a:p>
          <a:p>
            <a:pPr defTabSz="873125"/>
            <a:r>
              <a:rPr lang="en-US" altLang="en-US" sz="2000" b="1" dirty="0">
                <a:latin typeface="Times New Roman" panose="02020603050405020304" charset="0"/>
              </a:rPr>
              <a:t>	</a:t>
            </a:r>
            <a:r>
              <a:rPr lang="en-US" altLang="en-US" sz="2000" dirty="0">
                <a:latin typeface="Times New Roman" panose="02020603050405020304" charset="0"/>
              </a:rPr>
              <a:t>To be a function a mapping must be</a:t>
            </a:r>
            <a:endParaRPr lang="en-US" altLang="en-US" sz="2000" dirty="0">
              <a:latin typeface="Times New Roman" panose="02020603050405020304" charset="0"/>
            </a:endParaRPr>
          </a:p>
          <a:p>
            <a:pPr defTabSz="873125"/>
            <a:r>
              <a:rPr lang="en-US" altLang="en-US" sz="2000" dirty="0">
                <a:latin typeface="Times New Roman" panose="02020603050405020304" charset="0"/>
              </a:rPr>
              <a:t>	many-to-one or one-to-one.</a:t>
            </a:r>
            <a:endParaRPr lang="en-US" altLang="en-US" sz="2000" dirty="0">
              <a:latin typeface="Times New Roman" panose="02020603050405020304" charset="0"/>
            </a:endParaRPr>
          </a:p>
          <a:p>
            <a:pPr defTabSz="873125"/>
            <a:endParaRPr lang="en-US" altLang="en-US" sz="1000" dirty="0">
              <a:latin typeface="Times New Roman" panose="02020603050405020304" charset="0"/>
            </a:endParaRPr>
          </a:p>
          <a:p>
            <a:pPr defTabSz="873125"/>
            <a:r>
              <a:rPr lang="en-US" altLang="en-US" sz="2000" dirty="0">
                <a:latin typeface="Times New Roman" panose="02020603050405020304" charset="0"/>
              </a:rPr>
              <a:t>	So every input value, </a:t>
            </a:r>
            <a:r>
              <a:rPr lang="en-US" altLang="en-US" sz="2000" i="1" dirty="0">
                <a:latin typeface="Times New Roman" panose="02020603050405020304" charset="0"/>
              </a:rPr>
              <a:t>x, </a:t>
            </a:r>
            <a:r>
              <a:rPr lang="en-US" altLang="en-US" sz="2000" dirty="0">
                <a:latin typeface="Times New Roman" panose="02020603050405020304" charset="0"/>
              </a:rPr>
              <a:t>must result in</a:t>
            </a:r>
            <a:endParaRPr lang="en-US" altLang="en-US" sz="2000" dirty="0">
              <a:latin typeface="Times New Roman" panose="02020603050405020304" charset="0"/>
            </a:endParaRPr>
          </a:p>
          <a:p>
            <a:pPr defTabSz="873125"/>
            <a:r>
              <a:rPr lang="en-US" altLang="en-US" sz="2000" i="1" dirty="0">
                <a:latin typeface="Times New Roman" panose="02020603050405020304" charset="0"/>
              </a:rPr>
              <a:t>	</a:t>
            </a:r>
            <a:r>
              <a:rPr lang="en-US" altLang="en-US" sz="2000" dirty="0">
                <a:latin typeface="Times New Roman" panose="02020603050405020304" charset="0"/>
              </a:rPr>
              <a:t>only one output value, </a:t>
            </a:r>
            <a:r>
              <a:rPr lang="en-US" altLang="en-US" sz="2000" i="1" dirty="0">
                <a:latin typeface="Times New Roman" panose="02020603050405020304" charset="0"/>
              </a:rPr>
              <a:t>y.</a:t>
            </a:r>
            <a:endParaRPr lang="en-US" altLang="en-US" sz="2000" dirty="0">
              <a:latin typeface="Times New Roman" panose="02020603050405020304" charset="0"/>
            </a:endParaRPr>
          </a:p>
          <a:p>
            <a:pPr defTabSz="873125"/>
            <a:endParaRPr lang="en-US" altLang="en-US" sz="1000" dirty="0">
              <a:latin typeface="Times New Roman" panose="02020603050405020304" charset="0"/>
            </a:endParaRPr>
          </a:p>
          <a:p>
            <a:pPr defTabSz="873125"/>
            <a:r>
              <a:rPr lang="en-US" altLang="en-US" sz="2000" dirty="0">
                <a:latin typeface="Times New Roman" panose="02020603050405020304" charset="0"/>
                <a:cs typeface="Arial" panose="020B0604020202020204" pitchFamily="34" charset="0"/>
              </a:rPr>
              <a:t>	</a:t>
            </a:r>
            <a:r>
              <a:rPr lang="en-US" altLang="en-US" sz="2000" dirty="0">
                <a:solidFill>
                  <a:srgbClr val="C00000"/>
                </a:solidFill>
                <a:latin typeface="Times New Roman" panose="02020603050405020304" charset="0"/>
                <a:cs typeface="Arial" panose="020B0604020202020204" pitchFamily="34" charset="0"/>
              </a:rPr>
              <a:t>As a vertical line sweeps across the </a:t>
            </a:r>
            <a:endParaRPr lang="en-US" altLang="en-US" sz="2000" dirty="0">
              <a:solidFill>
                <a:srgbClr val="C00000"/>
              </a:solidFill>
              <a:latin typeface="Times New Roman" panose="02020603050405020304" charset="0"/>
              <a:cs typeface="Arial" panose="020B0604020202020204" pitchFamily="34" charset="0"/>
            </a:endParaRPr>
          </a:p>
          <a:p>
            <a:pPr defTabSz="873125"/>
            <a:r>
              <a:rPr lang="en-US" altLang="en-US" sz="2000" dirty="0">
                <a:solidFill>
                  <a:srgbClr val="C00000"/>
                </a:solidFill>
                <a:latin typeface="Times New Roman" panose="02020603050405020304" charset="0"/>
                <a:cs typeface="Arial" panose="020B0604020202020204" pitchFamily="34" charset="0"/>
              </a:rPr>
              <a:t>	graph, it must touch exactly one point </a:t>
            </a:r>
            <a:endParaRPr lang="en-US" altLang="en-US" sz="2000" dirty="0">
              <a:solidFill>
                <a:srgbClr val="C00000"/>
              </a:solidFill>
              <a:latin typeface="Times New Roman" panose="02020603050405020304" charset="0"/>
              <a:cs typeface="Arial" panose="020B0604020202020204" pitchFamily="34" charset="0"/>
            </a:endParaRPr>
          </a:p>
          <a:p>
            <a:pPr defTabSz="873125"/>
            <a:r>
              <a:rPr lang="en-US" altLang="en-US" sz="2000" dirty="0">
                <a:solidFill>
                  <a:srgbClr val="C00000"/>
                </a:solidFill>
                <a:latin typeface="Times New Roman" panose="02020603050405020304" charset="0"/>
                <a:cs typeface="Arial" panose="020B0604020202020204" pitchFamily="34" charset="0"/>
              </a:rPr>
              <a:t>	only.</a:t>
            </a:r>
            <a:endParaRPr lang="en-US" altLang="en-US" sz="2000" dirty="0">
              <a:solidFill>
                <a:srgbClr val="C00000"/>
              </a:solidFill>
              <a:latin typeface="Times New Roman" panose="02020603050405020304" charset="0"/>
              <a:cs typeface="Arial" panose="020B0604020202020204" pitchFamily="34" charset="0"/>
            </a:endParaRPr>
          </a:p>
          <a:p>
            <a:pPr defTabSz="873125"/>
            <a:endParaRPr lang="en-US" altLang="en-US" sz="1000" dirty="0">
              <a:solidFill>
                <a:srgbClr val="C00000"/>
              </a:solidFill>
              <a:latin typeface="Times New Roman" panose="02020603050405020304" charset="0"/>
              <a:cs typeface="Arial" panose="020B0604020202020204" pitchFamily="34" charset="0"/>
            </a:endParaRPr>
          </a:p>
          <a:p>
            <a:pPr defTabSz="873125"/>
            <a:r>
              <a:rPr lang="en-US" altLang="en-US" sz="2000" dirty="0">
                <a:solidFill>
                  <a:srgbClr val="C00000"/>
                </a:solidFill>
                <a:latin typeface="Times New Roman" panose="02020603050405020304" charset="0"/>
                <a:cs typeface="Arial" panose="020B0604020202020204" pitchFamily="34" charset="0"/>
              </a:rPr>
              <a:t>	</a:t>
            </a:r>
            <a:r>
              <a:rPr lang="en-US" altLang="en-US" sz="2000" dirty="0">
                <a:latin typeface="Times New Roman" panose="02020603050405020304" charset="0"/>
                <a:cs typeface="Arial" panose="020B0604020202020204" pitchFamily="34" charset="0"/>
              </a:rPr>
              <a:t>This mapping is a function.</a:t>
            </a:r>
            <a:endParaRPr lang="en-US" altLang="en-US" sz="2000" dirty="0">
              <a:latin typeface="Times New Roman" panose="02020603050405020304" charset="0"/>
              <a:cs typeface="Arial" panose="020B0604020202020204" pitchFamily="34" charset="0"/>
            </a:endParaRPr>
          </a:p>
        </p:txBody>
      </p:sp>
      <p:sp>
        <p:nvSpPr>
          <p:cNvPr id="46" name="Rounded Rectangle 45"/>
          <p:cNvSpPr/>
          <p:nvPr>
            <p:custDataLst>
              <p:tags r:id="rId2"/>
            </p:custDataLst>
          </p:nvPr>
        </p:nvSpPr>
        <p:spPr>
          <a:xfrm>
            <a:off x="5972175" y="3076575"/>
            <a:ext cx="3030538" cy="3105150"/>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p>
            <a:pPr fontAlgn="auto">
              <a:spcBef>
                <a:spcPts val="0"/>
              </a:spcBef>
              <a:spcAft>
                <a:spcPts val="0"/>
              </a:spcAft>
              <a:defRPr/>
            </a:pPr>
            <a:endParaRPr lang="en-GB" b="1" dirty="0">
              <a:solidFill>
                <a:schemeClr val="tx1"/>
              </a:solidFill>
              <a:latin typeface="Times New Roman" panose="02020603050405020304" charset="0"/>
              <a:cs typeface="Times New Roman" panose="02020603050405020304" charset="0"/>
            </a:endParaRPr>
          </a:p>
        </p:txBody>
      </p:sp>
      <p:sp>
        <p:nvSpPr>
          <p:cNvPr id="4104" name="Title 3"/>
          <p:cNvSpPr>
            <a:spLocks noGrp="1"/>
          </p:cNvSpPr>
          <p:nvPr>
            <p:ph type="title"/>
            <p:custDataLst>
              <p:tags r:id="rId3"/>
            </p:custDataLst>
          </p:nvPr>
        </p:nvSpPr>
        <p:spPr>
          <a:xfrm>
            <a:off x="177165" y="210820"/>
            <a:ext cx="10515600" cy="1325563"/>
          </a:xfrm>
        </p:spPr>
        <p:txBody>
          <a:bodyPr>
            <a:normAutofit/>
          </a:bodyPr>
          <a:p>
            <a:pPr algn="l"/>
            <a:r>
              <a:rPr lang="en-GB" altLang="en-US" sz="3600" b="1" dirty="0">
                <a:latin typeface="Times New Roman" panose="02020603050405020304" charset="0"/>
                <a:cs typeface="Times New Roman" panose="02020603050405020304" charset="0"/>
              </a:rPr>
              <a:t>Vertical line test</a:t>
            </a:r>
            <a:endParaRPr lang="en-GB" altLang="en-US" sz="3600" b="1" dirty="0">
              <a:latin typeface="Times New Roman" panose="02020603050405020304" charset="0"/>
              <a:cs typeface="Times New Roman" panose="02020603050405020304" charset="0"/>
            </a:endParaRPr>
          </a:p>
        </p:txBody>
      </p:sp>
      <p:grpSp>
        <p:nvGrpSpPr>
          <p:cNvPr id="4" name="Group 4"/>
          <p:cNvGrpSpPr/>
          <p:nvPr/>
        </p:nvGrpSpPr>
        <p:grpSpPr bwMode="auto">
          <a:xfrm>
            <a:off x="6143625" y="3048000"/>
            <a:ext cx="2830513" cy="2981325"/>
            <a:chOff x="600075" y="3086100"/>
            <a:chExt cx="2695575" cy="2981325"/>
          </a:xfrm>
        </p:grpSpPr>
        <p:graphicFrame>
          <p:nvGraphicFramePr>
            <p:cNvPr id="4110" name="Object 48"/>
            <p:cNvGraphicFramePr>
              <a:graphicFrameLocks noChangeAspect="1"/>
            </p:cNvGraphicFramePr>
            <p:nvPr>
              <p:custDataLst>
                <p:tags r:id="rId4"/>
              </p:custDataLst>
            </p:nvPr>
          </p:nvGraphicFramePr>
          <p:xfrm>
            <a:off x="600075" y="3286125"/>
            <a:ext cx="2552700" cy="2781300"/>
          </p:xfrm>
          <a:graphic>
            <a:graphicData uri="http://schemas.openxmlformats.org/presentationml/2006/ole">
              <mc:AlternateContent xmlns:mc="http://schemas.openxmlformats.org/markup-compatibility/2006">
                <mc:Choice xmlns:v="urn:schemas-microsoft-com:vml" Requires="v">
                  <p:oleObj spid="_x0000_s1028" name="Graph system" r:id="rId5" imgW="3616960" imgH="3940175" progId="">
                    <p:embed/>
                  </p:oleObj>
                </mc:Choice>
                <mc:Fallback>
                  <p:oleObj name="Graph system" r:id="rId5" imgW="3616960" imgH="3940175" progId="">
                    <p:embed/>
                    <p:pic>
                      <p:nvPicPr>
                        <p:cNvPr id="0" name="Object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75" y="3286125"/>
                          <a:ext cx="2552700" cy="278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1" name="TextBox 20"/>
            <p:cNvSpPr txBox="1">
              <a:spLocks noChangeArrowheads="1"/>
            </p:cNvSpPr>
            <p:nvPr>
              <p:custDataLst>
                <p:tags r:id="rId7"/>
              </p:custDataLst>
            </p:nvPr>
          </p:nvSpPr>
          <p:spPr bwMode="auto">
            <a:xfrm>
              <a:off x="1409735" y="3086100"/>
              <a:ext cx="494080" cy="338554"/>
            </a:xfrm>
            <a:prstGeom prst="rect">
              <a:avLst/>
            </a:prstGeom>
            <a:noFill/>
            <a:ln w="9525">
              <a:noFill/>
              <a:miter lim="800000"/>
            </a:ln>
          </p:spPr>
          <p:txBody>
            <a:bodyPr wrap="none">
              <a:spAutoFit/>
            </a:bodyPr>
            <a:p>
              <a:r>
                <a:rPr lang="en-GB" altLang="en-US" sz="1600">
                  <a:latin typeface="Times New Roman" panose="02020603050405020304" charset="0"/>
                  <a:cs typeface="Times New Roman" panose="02020603050405020304" charset="0"/>
                </a:rPr>
                <a:t>f(</a:t>
              </a:r>
              <a:r>
                <a:rPr lang="en-GB" altLang="en-US" sz="1600" i="1">
                  <a:latin typeface="Times New Roman" panose="02020603050405020304" charset="0"/>
                  <a:cs typeface="Times New Roman" panose="02020603050405020304" charset="0"/>
                </a:rPr>
                <a:t>x</a:t>
              </a:r>
              <a:r>
                <a:rPr lang="en-GB" altLang="en-US" sz="1600">
                  <a:latin typeface="Times New Roman" panose="02020603050405020304" charset="0"/>
                  <a:cs typeface="Times New Roman" panose="02020603050405020304" charset="0"/>
                </a:rPr>
                <a:t>)</a:t>
              </a:r>
              <a:endParaRPr lang="en-GB" altLang="en-US" sz="1600">
                <a:latin typeface="Times New Roman" panose="02020603050405020304" charset="0"/>
                <a:cs typeface="Times New Roman" panose="02020603050405020304" charset="0"/>
              </a:endParaRPr>
            </a:p>
          </p:txBody>
        </p:sp>
        <p:sp>
          <p:nvSpPr>
            <p:cNvPr id="4112" name="TextBox 60"/>
            <p:cNvSpPr txBox="1">
              <a:spLocks noChangeArrowheads="1"/>
            </p:cNvSpPr>
            <p:nvPr>
              <p:custDataLst>
                <p:tags r:id="rId8"/>
              </p:custDataLst>
            </p:nvPr>
          </p:nvSpPr>
          <p:spPr bwMode="auto">
            <a:xfrm>
              <a:off x="3019593" y="4848225"/>
              <a:ext cx="276057" cy="338554"/>
            </a:xfrm>
            <a:prstGeom prst="rect">
              <a:avLst/>
            </a:prstGeom>
            <a:noFill/>
            <a:ln w="9525">
              <a:noFill/>
              <a:miter lim="800000"/>
            </a:ln>
          </p:spPr>
          <p:txBody>
            <a:bodyPr wrap="none">
              <a:spAutoFit/>
            </a:bodyPr>
            <a:p>
              <a:r>
                <a:rPr lang="en-GB" altLang="en-US" sz="1600" i="1">
                  <a:latin typeface="Times New Roman" panose="02020603050405020304" charset="0"/>
                  <a:cs typeface="Times New Roman" panose="02020603050405020304" charset="0"/>
                </a:rPr>
                <a:t>x</a:t>
              </a:r>
              <a:endParaRPr lang="en-GB" altLang="en-US" sz="1600">
                <a:latin typeface="Times New Roman" panose="02020603050405020304" charset="0"/>
                <a:cs typeface="Times New Roman" panose="02020603050405020304" charset="0"/>
              </a:endParaRPr>
            </a:p>
          </p:txBody>
        </p:sp>
      </p:grpSp>
      <p:cxnSp>
        <p:nvCxnSpPr>
          <p:cNvPr id="5" name="Straight Connector 3"/>
          <p:cNvCxnSpPr/>
          <p:nvPr>
            <p:custDataLst>
              <p:tags r:id="rId9"/>
            </p:custDataLst>
          </p:nvPr>
        </p:nvCxnSpPr>
        <p:spPr>
          <a:xfrm>
            <a:off x="5972175" y="3067050"/>
            <a:ext cx="0" cy="31083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a:spLocks noChangeArrowheads="1"/>
          </p:cNvSpPr>
          <p:nvPr>
            <p:custDataLst>
              <p:tags r:id="rId10"/>
            </p:custDataLst>
          </p:nvPr>
        </p:nvSpPr>
        <p:spPr bwMode="auto">
          <a:xfrm>
            <a:off x="6362700" y="2438400"/>
            <a:ext cx="2171700" cy="646113"/>
          </a:xfrm>
          <a:prstGeom prst="rect">
            <a:avLst/>
          </a:prstGeom>
          <a:noFill/>
          <a:ln w="9525">
            <a:noFill/>
            <a:miter lim="800000"/>
          </a:ln>
        </p:spPr>
        <p:txBody>
          <a:bodyPr wrap="none">
            <a:spAutoFit/>
          </a:bodyPr>
          <a:p>
            <a:r>
              <a:rPr lang="en-GB" altLang="en-US" b="1">
                <a:solidFill>
                  <a:srgbClr val="00B050"/>
                </a:solidFill>
                <a:latin typeface="Times New Roman" panose="02020603050405020304" charset="0"/>
                <a:cs typeface="Times New Roman" panose="02020603050405020304" charset="0"/>
              </a:rPr>
              <a:t>The graph passes </a:t>
            </a:r>
            <a:endParaRPr lang="en-GB" altLang="en-US" b="1">
              <a:solidFill>
                <a:srgbClr val="00B050"/>
              </a:solidFill>
              <a:latin typeface="Times New Roman" panose="02020603050405020304" charset="0"/>
              <a:cs typeface="Times New Roman" panose="02020603050405020304" charset="0"/>
            </a:endParaRPr>
          </a:p>
          <a:p>
            <a:r>
              <a:rPr lang="en-GB" altLang="en-US" b="1">
                <a:solidFill>
                  <a:srgbClr val="00B050"/>
                </a:solidFill>
                <a:latin typeface="Times New Roman" panose="02020603050405020304" charset="0"/>
                <a:cs typeface="Times New Roman" panose="02020603050405020304" charset="0"/>
              </a:rPr>
              <a:t>the vertical line test.</a:t>
            </a:r>
            <a:endParaRPr lang="en-GB" altLang="en-US" b="1">
              <a:solidFill>
                <a:srgbClr val="00B050"/>
              </a:solidFill>
              <a:latin typeface="Times New Roman" panose="02020603050405020304" charset="0"/>
              <a:cs typeface="Times New Roman" panose="02020603050405020304" charset="0"/>
            </a:endParaRPr>
          </a:p>
        </p:txBody>
      </p:sp>
      <p:sp>
        <p:nvSpPr>
          <p:cNvPr id="16" name="Oval Callout 15"/>
          <p:cNvSpPr/>
          <p:nvPr>
            <p:custDataLst>
              <p:tags r:id="rId11"/>
            </p:custDataLst>
          </p:nvPr>
        </p:nvSpPr>
        <p:spPr>
          <a:xfrm>
            <a:off x="7905750" y="5105400"/>
            <a:ext cx="914400" cy="457200"/>
          </a:xfrm>
          <a:prstGeom prst="wedgeEllipseCallout">
            <a:avLst>
              <a:gd name="adj1" fmla="val -73959"/>
              <a:gd name="adj2" fmla="val -32333"/>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lang="en-GB" dirty="0"/>
              <a:t>1</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xEl>
                                              <p:pRg st="3" end="3"/>
                                            </p:txEl>
                                          </p:spTgt>
                                        </p:tgtEl>
                                        <p:attrNameLst>
                                          <p:attrName>style.visibility</p:attrName>
                                        </p:attrNameLst>
                                      </p:cBhvr>
                                      <p:to>
                                        <p:strVal val="visible"/>
                                      </p:to>
                                    </p:set>
                                    <p:animEffect transition="in" filter="fade">
                                      <p:cBhvr>
                                        <p:cTn id="7" dur="500"/>
                                        <p:tgtEl>
                                          <p:spTgt spid="921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9">
                                            <p:txEl>
                                              <p:pRg st="5" end="5"/>
                                            </p:txEl>
                                          </p:spTgt>
                                        </p:tgtEl>
                                        <p:attrNameLst>
                                          <p:attrName>style.visibility</p:attrName>
                                        </p:attrNameLst>
                                      </p:cBhvr>
                                      <p:to>
                                        <p:strVal val="visible"/>
                                      </p:to>
                                    </p:set>
                                    <p:animEffect transition="in" filter="fade">
                                      <p:cBhvr>
                                        <p:cTn id="12" dur="500"/>
                                        <p:tgtEl>
                                          <p:spTgt spid="921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9">
                                            <p:txEl>
                                              <p:pRg st="6" end="6"/>
                                            </p:txEl>
                                          </p:spTgt>
                                        </p:tgtEl>
                                        <p:attrNameLst>
                                          <p:attrName>style.visibility</p:attrName>
                                        </p:attrNameLst>
                                      </p:cBhvr>
                                      <p:to>
                                        <p:strVal val="visible"/>
                                      </p:to>
                                    </p:set>
                                    <p:animEffect transition="in" filter="fade">
                                      <p:cBhvr>
                                        <p:cTn id="17" dur="500"/>
                                        <p:tgtEl>
                                          <p:spTgt spid="9219">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219">
                                            <p:txEl>
                                              <p:pRg st="7" end="7"/>
                                            </p:txEl>
                                          </p:spTgt>
                                        </p:tgtEl>
                                        <p:attrNameLst>
                                          <p:attrName>style.visibility</p:attrName>
                                        </p:attrNameLst>
                                      </p:cBhvr>
                                      <p:to>
                                        <p:strVal val="visible"/>
                                      </p:to>
                                    </p:set>
                                    <p:animEffect transition="in" filter="fade">
                                      <p:cBhvr>
                                        <p:cTn id="20" dur="500"/>
                                        <p:tgtEl>
                                          <p:spTgt spid="9219">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219">
                                            <p:txEl>
                                              <p:pRg st="9" end="9"/>
                                            </p:txEl>
                                          </p:spTgt>
                                        </p:tgtEl>
                                        <p:attrNameLst>
                                          <p:attrName>style.visibility</p:attrName>
                                        </p:attrNameLst>
                                      </p:cBhvr>
                                      <p:to>
                                        <p:strVal val="visible"/>
                                      </p:to>
                                    </p:set>
                                    <p:animEffect transition="in" filter="fade">
                                      <p:cBhvr>
                                        <p:cTn id="25" dur="500"/>
                                        <p:tgtEl>
                                          <p:spTgt spid="9219">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219">
                                            <p:txEl>
                                              <p:pRg st="10" end="10"/>
                                            </p:txEl>
                                          </p:spTgt>
                                        </p:tgtEl>
                                        <p:attrNameLst>
                                          <p:attrName>style.visibility</p:attrName>
                                        </p:attrNameLst>
                                      </p:cBhvr>
                                      <p:to>
                                        <p:strVal val="visible"/>
                                      </p:to>
                                    </p:set>
                                    <p:animEffect transition="in" filter="fade">
                                      <p:cBhvr>
                                        <p:cTn id="28" dur="500"/>
                                        <p:tgtEl>
                                          <p:spTgt spid="9219">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219">
                                            <p:txEl>
                                              <p:pRg st="12" end="12"/>
                                            </p:txEl>
                                          </p:spTgt>
                                        </p:tgtEl>
                                        <p:attrNameLst>
                                          <p:attrName>style.visibility</p:attrName>
                                        </p:attrNameLst>
                                      </p:cBhvr>
                                      <p:to>
                                        <p:strVal val="visible"/>
                                      </p:to>
                                    </p:set>
                                    <p:animEffect transition="in" filter="fade">
                                      <p:cBhvr>
                                        <p:cTn id="33" dur="500"/>
                                        <p:tgtEl>
                                          <p:spTgt spid="9219">
                                            <p:txEl>
                                              <p:pRg st="12" end="1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219">
                                            <p:txEl>
                                              <p:pRg st="13" end="13"/>
                                            </p:txEl>
                                          </p:spTgt>
                                        </p:tgtEl>
                                        <p:attrNameLst>
                                          <p:attrName>style.visibility</p:attrName>
                                        </p:attrNameLst>
                                      </p:cBhvr>
                                      <p:to>
                                        <p:strVal val="visible"/>
                                      </p:to>
                                    </p:set>
                                    <p:animEffect transition="in" filter="fade">
                                      <p:cBhvr>
                                        <p:cTn id="36" dur="500"/>
                                        <p:tgtEl>
                                          <p:spTgt spid="9219">
                                            <p:txEl>
                                              <p:pRg st="13" end="1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9219">
                                            <p:txEl>
                                              <p:pRg st="14" end="14"/>
                                            </p:txEl>
                                          </p:spTgt>
                                        </p:tgtEl>
                                        <p:attrNameLst>
                                          <p:attrName>style.visibility</p:attrName>
                                        </p:attrNameLst>
                                      </p:cBhvr>
                                      <p:to>
                                        <p:strVal val="visible"/>
                                      </p:to>
                                    </p:set>
                                    <p:animEffect transition="in" filter="fade">
                                      <p:cBhvr>
                                        <p:cTn id="39" dur="500"/>
                                        <p:tgtEl>
                                          <p:spTgt spid="9219">
                                            <p:txEl>
                                              <p:pRg st="14" end="1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63" presetClass="path" presetSubtype="0" accel="50000" decel="50000" fill="hold" nodeType="clickEffect">
                                  <p:stCondLst>
                                    <p:cond delay="0"/>
                                  </p:stCondLst>
                                  <p:childTnLst>
                                    <p:animMotion origin="layout" path="M 3.33333E-6 -2.59259E-6 L 0.31458 0.00139 " pathEditMode="relative" rAng="0" ptsTypes="AA">
                                      <p:cBhvr>
                                        <p:cTn id="48" dur="4000" fill="hold"/>
                                        <p:tgtEl>
                                          <p:spTgt spid="5"/>
                                        </p:tgtEl>
                                        <p:attrNameLst>
                                          <p:attrName>ppt_x</p:attrName>
                                          <p:attrName>ppt_y</p:attrName>
                                        </p:attrNameLst>
                                      </p:cBhvr>
                                      <p:rCtr x="15700" y="10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219">
                                            <p:txEl>
                                              <p:pRg st="16" end="16"/>
                                            </p:txEl>
                                          </p:spTgt>
                                        </p:tgtEl>
                                        <p:attrNameLst>
                                          <p:attrName>style.visibility</p:attrName>
                                        </p:attrNameLst>
                                      </p:cBhvr>
                                      <p:to>
                                        <p:strVal val="visible"/>
                                      </p:to>
                                    </p:set>
                                    <p:animEffect transition="in" filter="fade">
                                      <p:cBhvr>
                                        <p:cTn id="58" dur="500"/>
                                        <p:tgtEl>
                                          <p:spTgt spid="9219">
                                            <p:txEl>
                                              <p:pRg st="16" end="16"/>
                                            </p:txEl>
                                          </p:spTgt>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randombar(horizontal)">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ounded Rectangle 14"/>
          <p:cNvSpPr/>
          <p:nvPr>
            <p:custDataLst>
              <p:tags r:id="rId1"/>
            </p:custDataLst>
          </p:nvPr>
        </p:nvSpPr>
        <p:spPr>
          <a:xfrm>
            <a:off x="5920740" y="2813685"/>
            <a:ext cx="3030538" cy="3105150"/>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p>
            <a:pPr fontAlgn="auto">
              <a:spcBef>
                <a:spcPts val="0"/>
              </a:spcBef>
              <a:spcAft>
                <a:spcPts val="0"/>
              </a:spcAft>
              <a:defRPr/>
            </a:pPr>
            <a:endParaRPr lang="en-GB" b="1" dirty="0">
              <a:solidFill>
                <a:schemeClr val="tx1"/>
              </a:solidFill>
              <a:latin typeface="Times New Roman" panose="02020603050405020304" charset="0"/>
              <a:cs typeface="Times New Roman" panose="02020603050405020304" charset="0"/>
            </a:endParaRPr>
          </a:p>
        </p:txBody>
      </p:sp>
      <p:sp>
        <p:nvSpPr>
          <p:cNvPr id="9219" name="TextBox 3"/>
          <p:cNvSpPr txBox="1">
            <a:spLocks noChangeArrowheads="1"/>
          </p:cNvSpPr>
          <p:nvPr>
            <p:custDataLst>
              <p:tags r:id="rId2"/>
            </p:custDataLst>
          </p:nvPr>
        </p:nvSpPr>
        <p:spPr bwMode="auto">
          <a:xfrm>
            <a:off x="334328" y="1367473"/>
            <a:ext cx="8569325" cy="4859337"/>
          </a:xfrm>
          <a:prstGeom prst="rect">
            <a:avLst/>
          </a:prstGeom>
          <a:noFill/>
          <a:ln w="9525">
            <a:noFill/>
            <a:miter lim="800000"/>
          </a:ln>
        </p:spPr>
        <p:txBody>
          <a:bodyPr lIns="87276" tIns="43638" rIns="87276" bIns="43638">
            <a:spAutoFit/>
          </a:bodyPr>
          <a:p>
            <a:pPr defTabSz="873125"/>
            <a:endParaRPr lang="en-US" altLang="en-US" sz="2000" b="1" dirty="0">
              <a:solidFill>
                <a:srgbClr val="000000"/>
              </a:solidFill>
              <a:latin typeface="Times New Roman" panose="02020603050405020304" charset="0"/>
            </a:endParaRPr>
          </a:p>
          <a:p>
            <a:pPr defTabSz="873125"/>
            <a:endParaRPr lang="en-US" altLang="en-US" sz="2000" b="1" dirty="0">
              <a:solidFill>
                <a:srgbClr val="000000"/>
              </a:solidFill>
              <a:latin typeface="Times New Roman" panose="02020603050405020304" charset="0"/>
            </a:endParaRPr>
          </a:p>
          <a:p>
            <a:pPr defTabSz="873125"/>
            <a:r>
              <a:rPr lang="en-US" altLang="en-US" sz="2000" b="1" dirty="0">
                <a:solidFill>
                  <a:srgbClr val="000000"/>
                </a:solidFill>
                <a:latin typeface="Times New Roman" panose="02020603050405020304" charset="0"/>
              </a:rPr>
              <a:t>What is it used for?</a:t>
            </a:r>
            <a:endParaRPr lang="en-US" altLang="en-US" sz="2000" b="1" dirty="0">
              <a:solidFill>
                <a:srgbClr val="000000"/>
              </a:solidFill>
              <a:latin typeface="Times New Roman" panose="02020603050405020304" charset="0"/>
            </a:endParaRPr>
          </a:p>
          <a:p>
            <a:pPr defTabSz="873125"/>
            <a:r>
              <a:rPr lang="en-US" altLang="en-US" sz="2000" b="1" dirty="0">
                <a:solidFill>
                  <a:srgbClr val="000000"/>
                </a:solidFill>
                <a:latin typeface="Times New Roman" panose="02020603050405020304" charset="0"/>
              </a:rPr>
              <a:t>	</a:t>
            </a:r>
            <a:r>
              <a:rPr lang="en-US" altLang="en-US" sz="2000" dirty="0">
                <a:solidFill>
                  <a:srgbClr val="000000"/>
                </a:solidFill>
                <a:latin typeface="Times New Roman" panose="02020603050405020304" charset="0"/>
              </a:rPr>
              <a:t>To test a </a:t>
            </a:r>
            <a:r>
              <a:rPr lang="en-US" altLang="en-US" sz="2000" u="sng" dirty="0">
                <a:solidFill>
                  <a:srgbClr val="000000"/>
                </a:solidFill>
                <a:latin typeface="Times New Roman" panose="02020603050405020304" charset="0"/>
              </a:rPr>
              <a:t>mapping</a:t>
            </a:r>
            <a:r>
              <a:rPr lang="en-US" altLang="en-US" sz="2000" dirty="0">
                <a:solidFill>
                  <a:srgbClr val="000000"/>
                </a:solidFill>
                <a:latin typeface="Times New Roman" panose="02020603050405020304" charset="0"/>
              </a:rPr>
              <a:t> to find out if it is a function:     </a:t>
            </a:r>
            <a:endParaRPr lang="en-US" altLang="en-US" sz="2000" dirty="0">
              <a:solidFill>
                <a:srgbClr val="000000"/>
              </a:solidFill>
              <a:latin typeface="Times New Roman" panose="02020603050405020304" charset="0"/>
            </a:endParaRPr>
          </a:p>
          <a:p>
            <a:pPr defTabSz="873125"/>
            <a:endParaRPr lang="en-US" altLang="en-US" sz="2000" b="1" dirty="0">
              <a:solidFill>
                <a:srgbClr val="000000"/>
              </a:solidFill>
              <a:latin typeface="Times New Roman" panose="02020603050405020304" charset="0"/>
            </a:endParaRPr>
          </a:p>
          <a:p>
            <a:pPr defTabSz="873125"/>
            <a:r>
              <a:rPr lang="en-US" altLang="en-US" sz="2000" b="1" dirty="0">
                <a:solidFill>
                  <a:srgbClr val="000000"/>
                </a:solidFill>
                <a:latin typeface="Times New Roman" panose="02020603050405020304" charset="0"/>
              </a:rPr>
              <a:t>How?</a:t>
            </a:r>
            <a:endParaRPr lang="en-US" altLang="en-US" sz="2000" b="1" dirty="0">
              <a:solidFill>
                <a:srgbClr val="000000"/>
              </a:solidFill>
              <a:latin typeface="Times New Roman" panose="02020603050405020304" charset="0"/>
            </a:endParaRPr>
          </a:p>
          <a:p>
            <a:pPr defTabSz="873125"/>
            <a:r>
              <a:rPr lang="en-US" altLang="en-US" sz="2000" b="1" dirty="0">
                <a:solidFill>
                  <a:srgbClr val="000000"/>
                </a:solidFill>
                <a:latin typeface="Times New Roman" panose="02020603050405020304" charset="0"/>
              </a:rPr>
              <a:t>	</a:t>
            </a:r>
            <a:r>
              <a:rPr lang="en-US" altLang="en-US" sz="2000" dirty="0">
                <a:solidFill>
                  <a:srgbClr val="000000"/>
                </a:solidFill>
                <a:latin typeface="Times New Roman" panose="02020603050405020304" charset="0"/>
              </a:rPr>
              <a:t>To be a function a mapping must be</a:t>
            </a:r>
            <a:endParaRPr lang="en-US" altLang="en-US" sz="2000" dirty="0">
              <a:solidFill>
                <a:srgbClr val="000000"/>
              </a:solidFill>
              <a:latin typeface="Times New Roman" panose="02020603050405020304" charset="0"/>
            </a:endParaRPr>
          </a:p>
          <a:p>
            <a:pPr defTabSz="873125"/>
            <a:r>
              <a:rPr lang="en-US" altLang="en-US" sz="2000" dirty="0">
                <a:solidFill>
                  <a:srgbClr val="000000"/>
                </a:solidFill>
                <a:latin typeface="Times New Roman" panose="02020603050405020304" charset="0"/>
              </a:rPr>
              <a:t>	many-to-one or one-to-one.</a:t>
            </a:r>
            <a:endParaRPr lang="en-US" altLang="en-US" sz="2000" dirty="0">
              <a:solidFill>
                <a:srgbClr val="000000"/>
              </a:solidFill>
              <a:latin typeface="Times New Roman" panose="02020603050405020304" charset="0"/>
            </a:endParaRPr>
          </a:p>
          <a:p>
            <a:pPr defTabSz="873125"/>
            <a:endParaRPr lang="en-US" altLang="en-US" sz="1000" dirty="0">
              <a:solidFill>
                <a:srgbClr val="000000"/>
              </a:solidFill>
              <a:latin typeface="Times New Roman" panose="02020603050405020304" charset="0"/>
            </a:endParaRPr>
          </a:p>
          <a:p>
            <a:pPr defTabSz="873125"/>
            <a:r>
              <a:rPr lang="en-US" altLang="en-US" sz="2000" dirty="0">
                <a:solidFill>
                  <a:srgbClr val="000000"/>
                </a:solidFill>
                <a:latin typeface="Times New Roman" panose="02020603050405020304" charset="0"/>
              </a:rPr>
              <a:t>	So every input value, </a:t>
            </a:r>
            <a:r>
              <a:rPr lang="en-US" altLang="en-US" sz="2000" i="1" dirty="0">
                <a:solidFill>
                  <a:srgbClr val="000000"/>
                </a:solidFill>
                <a:latin typeface="Times New Roman" panose="02020603050405020304" charset="0"/>
              </a:rPr>
              <a:t>x, </a:t>
            </a:r>
            <a:r>
              <a:rPr lang="en-US" altLang="en-US" sz="2000" dirty="0">
                <a:solidFill>
                  <a:srgbClr val="000000"/>
                </a:solidFill>
                <a:latin typeface="Times New Roman" panose="02020603050405020304" charset="0"/>
              </a:rPr>
              <a:t>must result in</a:t>
            </a:r>
            <a:endParaRPr lang="en-US" altLang="en-US" sz="2000" dirty="0">
              <a:solidFill>
                <a:srgbClr val="000000"/>
              </a:solidFill>
              <a:latin typeface="Times New Roman" panose="02020603050405020304" charset="0"/>
            </a:endParaRPr>
          </a:p>
          <a:p>
            <a:pPr defTabSz="873125"/>
            <a:r>
              <a:rPr lang="en-US" altLang="en-US" sz="2000" i="1" dirty="0">
                <a:solidFill>
                  <a:srgbClr val="000000"/>
                </a:solidFill>
                <a:latin typeface="Times New Roman" panose="02020603050405020304" charset="0"/>
              </a:rPr>
              <a:t>	</a:t>
            </a:r>
            <a:r>
              <a:rPr lang="en-US" altLang="en-US" sz="2000" dirty="0">
                <a:solidFill>
                  <a:srgbClr val="000000"/>
                </a:solidFill>
                <a:latin typeface="Times New Roman" panose="02020603050405020304" charset="0"/>
              </a:rPr>
              <a:t>only one output value, </a:t>
            </a:r>
            <a:r>
              <a:rPr lang="en-US" altLang="en-US" sz="2000" i="1" dirty="0">
                <a:solidFill>
                  <a:srgbClr val="000000"/>
                </a:solidFill>
                <a:latin typeface="Times New Roman" panose="02020603050405020304" charset="0"/>
              </a:rPr>
              <a:t>y.</a:t>
            </a:r>
            <a:endParaRPr lang="en-US" altLang="en-US" sz="2000" dirty="0">
              <a:solidFill>
                <a:srgbClr val="000000"/>
              </a:solidFill>
              <a:latin typeface="Times New Roman" panose="02020603050405020304" charset="0"/>
            </a:endParaRPr>
          </a:p>
          <a:p>
            <a:pPr defTabSz="873125"/>
            <a:endParaRPr lang="en-US" altLang="en-US" sz="1000" dirty="0">
              <a:solidFill>
                <a:srgbClr val="000000"/>
              </a:solidFill>
              <a:latin typeface="Times New Roman" panose="02020603050405020304" charset="0"/>
            </a:endParaRPr>
          </a:p>
          <a:p>
            <a:pPr defTabSz="873125"/>
            <a:r>
              <a:rPr lang="en-US" altLang="en-US" sz="2000" dirty="0">
                <a:solidFill>
                  <a:srgbClr val="000000"/>
                </a:solidFill>
                <a:latin typeface="Times New Roman" panose="02020603050405020304" charset="0"/>
                <a:cs typeface="Arial" panose="020B0604020202020204" pitchFamily="34" charset="0"/>
              </a:rPr>
              <a:t>	</a:t>
            </a:r>
            <a:r>
              <a:rPr lang="en-US" altLang="en-US" sz="2000" dirty="0">
                <a:solidFill>
                  <a:srgbClr val="C00000"/>
                </a:solidFill>
                <a:latin typeface="Times New Roman" panose="02020603050405020304" charset="0"/>
                <a:cs typeface="Arial" panose="020B0604020202020204" pitchFamily="34" charset="0"/>
              </a:rPr>
              <a:t>As a vertical line sweeps across the </a:t>
            </a:r>
            <a:endParaRPr lang="en-US" altLang="en-US" sz="2000" dirty="0">
              <a:solidFill>
                <a:srgbClr val="C00000"/>
              </a:solidFill>
              <a:latin typeface="Times New Roman" panose="02020603050405020304" charset="0"/>
              <a:cs typeface="Arial" panose="020B0604020202020204" pitchFamily="34" charset="0"/>
            </a:endParaRPr>
          </a:p>
          <a:p>
            <a:pPr defTabSz="873125"/>
            <a:r>
              <a:rPr lang="en-US" altLang="en-US" sz="2000" dirty="0">
                <a:solidFill>
                  <a:srgbClr val="C00000"/>
                </a:solidFill>
                <a:latin typeface="Times New Roman" panose="02020603050405020304" charset="0"/>
                <a:cs typeface="Arial" panose="020B0604020202020204" pitchFamily="34" charset="0"/>
              </a:rPr>
              <a:t>	graph, it must touch exactly one point </a:t>
            </a:r>
            <a:endParaRPr lang="en-US" altLang="en-US" sz="2000" dirty="0">
              <a:solidFill>
                <a:srgbClr val="C00000"/>
              </a:solidFill>
              <a:latin typeface="Times New Roman" panose="02020603050405020304" charset="0"/>
              <a:cs typeface="Arial" panose="020B0604020202020204" pitchFamily="34" charset="0"/>
            </a:endParaRPr>
          </a:p>
          <a:p>
            <a:pPr defTabSz="873125"/>
            <a:r>
              <a:rPr lang="en-US" altLang="en-US" sz="2000" dirty="0">
                <a:solidFill>
                  <a:srgbClr val="C00000"/>
                </a:solidFill>
                <a:latin typeface="Times New Roman" panose="02020603050405020304" charset="0"/>
                <a:cs typeface="Arial" panose="020B0604020202020204" pitchFamily="34" charset="0"/>
              </a:rPr>
              <a:t>	only.</a:t>
            </a:r>
            <a:endParaRPr lang="en-US" altLang="en-US" sz="2000" dirty="0">
              <a:solidFill>
                <a:srgbClr val="C00000"/>
              </a:solidFill>
              <a:latin typeface="Times New Roman" panose="02020603050405020304" charset="0"/>
              <a:cs typeface="Arial" panose="020B0604020202020204" pitchFamily="34" charset="0"/>
            </a:endParaRPr>
          </a:p>
          <a:p>
            <a:pPr defTabSz="873125"/>
            <a:endParaRPr lang="en-US" altLang="en-US" sz="1000" dirty="0">
              <a:solidFill>
                <a:srgbClr val="C00000"/>
              </a:solidFill>
              <a:latin typeface="Times New Roman" panose="02020603050405020304" charset="0"/>
              <a:cs typeface="Arial" panose="020B0604020202020204" pitchFamily="34" charset="0"/>
            </a:endParaRPr>
          </a:p>
          <a:p>
            <a:pPr defTabSz="873125"/>
            <a:r>
              <a:rPr lang="en-US" altLang="en-US" sz="2000" dirty="0">
                <a:solidFill>
                  <a:srgbClr val="C00000"/>
                </a:solidFill>
                <a:latin typeface="Times New Roman" panose="02020603050405020304" charset="0"/>
                <a:cs typeface="Arial" panose="020B0604020202020204" pitchFamily="34" charset="0"/>
              </a:rPr>
              <a:t>	</a:t>
            </a:r>
            <a:r>
              <a:rPr lang="en-US" altLang="en-US" sz="2000" dirty="0">
                <a:solidFill>
                  <a:srgbClr val="000000"/>
                </a:solidFill>
                <a:latin typeface="Times New Roman" panose="02020603050405020304" charset="0"/>
                <a:cs typeface="Arial" panose="020B0604020202020204" pitchFamily="34" charset="0"/>
              </a:rPr>
              <a:t>This mapping a function.</a:t>
            </a:r>
            <a:endParaRPr lang="en-US" altLang="en-US" sz="2000" dirty="0">
              <a:solidFill>
                <a:srgbClr val="000000"/>
              </a:solidFill>
              <a:latin typeface="Times New Roman" panose="02020603050405020304" charset="0"/>
              <a:cs typeface="Arial" panose="020B0604020202020204" pitchFamily="34" charset="0"/>
            </a:endParaRPr>
          </a:p>
        </p:txBody>
      </p:sp>
      <p:sp>
        <p:nvSpPr>
          <p:cNvPr id="5128" name="Title 3"/>
          <p:cNvSpPr>
            <a:spLocks noGrp="1"/>
          </p:cNvSpPr>
          <p:nvPr>
            <p:ph type="title"/>
            <p:custDataLst>
              <p:tags r:id="rId3"/>
            </p:custDataLst>
          </p:nvPr>
        </p:nvSpPr>
        <p:spPr>
          <a:xfrm>
            <a:off x="231140" y="304800"/>
            <a:ext cx="10515600" cy="1325563"/>
          </a:xfrm>
        </p:spPr>
        <p:txBody>
          <a:bodyPr>
            <a:normAutofit/>
          </a:bodyPr>
          <a:p>
            <a:pPr algn="l"/>
            <a:r>
              <a:rPr lang="en-GB" altLang="en-US" sz="3600" b="1" dirty="0">
                <a:latin typeface="Times New Roman" panose="02020603050405020304" charset="0"/>
                <a:cs typeface="Times New Roman" panose="02020603050405020304" charset="0"/>
              </a:rPr>
              <a:t>Vertical line test</a:t>
            </a:r>
            <a:endParaRPr lang="en-GB" altLang="en-US" sz="3600" b="1" dirty="0">
              <a:latin typeface="Times New Roman" panose="02020603050405020304" charset="0"/>
              <a:cs typeface="Times New Roman" panose="02020603050405020304" charset="0"/>
            </a:endParaRPr>
          </a:p>
        </p:txBody>
      </p:sp>
      <p:grpSp>
        <p:nvGrpSpPr>
          <p:cNvPr id="4" name="Group 4"/>
          <p:cNvGrpSpPr/>
          <p:nvPr/>
        </p:nvGrpSpPr>
        <p:grpSpPr bwMode="auto">
          <a:xfrm>
            <a:off x="6158865" y="2823210"/>
            <a:ext cx="2695575" cy="2981325"/>
            <a:chOff x="600075" y="3086100"/>
            <a:chExt cx="2695575" cy="2981325"/>
          </a:xfrm>
        </p:grpSpPr>
        <p:sp>
          <p:nvSpPr>
            <p:cNvPr id="5133" name="TextBox 20"/>
            <p:cNvSpPr txBox="1">
              <a:spLocks noChangeArrowheads="1"/>
            </p:cNvSpPr>
            <p:nvPr>
              <p:custDataLst>
                <p:tags r:id="rId4"/>
              </p:custDataLst>
            </p:nvPr>
          </p:nvSpPr>
          <p:spPr bwMode="auto">
            <a:xfrm>
              <a:off x="1409735" y="3086100"/>
              <a:ext cx="494080" cy="338554"/>
            </a:xfrm>
            <a:prstGeom prst="rect">
              <a:avLst/>
            </a:prstGeom>
            <a:noFill/>
            <a:ln w="9525">
              <a:noFill/>
              <a:miter lim="800000"/>
            </a:ln>
          </p:spPr>
          <p:txBody>
            <a:bodyPr wrap="none">
              <a:spAutoFit/>
            </a:bodyPr>
            <a:p>
              <a:r>
                <a:rPr lang="en-GB" altLang="en-US" sz="1600">
                  <a:solidFill>
                    <a:srgbClr val="000000"/>
                  </a:solidFill>
                  <a:latin typeface="Times New Roman" panose="02020603050405020304" charset="0"/>
                  <a:cs typeface="Times New Roman" panose="02020603050405020304" charset="0"/>
                </a:rPr>
                <a:t>f(</a:t>
              </a:r>
              <a:r>
                <a:rPr lang="en-GB" altLang="en-US" sz="1600" i="1">
                  <a:solidFill>
                    <a:srgbClr val="000000"/>
                  </a:solidFill>
                  <a:latin typeface="Times New Roman" panose="02020603050405020304" charset="0"/>
                  <a:cs typeface="Times New Roman" panose="02020603050405020304" charset="0"/>
                </a:rPr>
                <a:t>x</a:t>
              </a:r>
              <a:r>
                <a:rPr lang="en-GB" altLang="en-US" sz="1600">
                  <a:solidFill>
                    <a:srgbClr val="000000"/>
                  </a:solidFill>
                  <a:latin typeface="Times New Roman" panose="02020603050405020304" charset="0"/>
                  <a:cs typeface="Times New Roman" panose="02020603050405020304" charset="0"/>
                </a:rPr>
                <a:t>)</a:t>
              </a:r>
              <a:endParaRPr lang="en-GB" altLang="en-US" sz="1600">
                <a:solidFill>
                  <a:srgbClr val="000000"/>
                </a:solidFill>
                <a:latin typeface="Times New Roman" panose="02020603050405020304" charset="0"/>
                <a:cs typeface="Times New Roman" panose="02020603050405020304" charset="0"/>
              </a:endParaRPr>
            </a:p>
          </p:txBody>
        </p:sp>
        <p:sp>
          <p:nvSpPr>
            <p:cNvPr id="5134" name="TextBox 60"/>
            <p:cNvSpPr txBox="1">
              <a:spLocks noChangeArrowheads="1"/>
            </p:cNvSpPr>
            <p:nvPr>
              <p:custDataLst>
                <p:tags r:id="rId5"/>
              </p:custDataLst>
            </p:nvPr>
          </p:nvSpPr>
          <p:spPr bwMode="auto">
            <a:xfrm>
              <a:off x="3019593" y="5553075"/>
              <a:ext cx="276057" cy="338554"/>
            </a:xfrm>
            <a:prstGeom prst="rect">
              <a:avLst/>
            </a:prstGeom>
            <a:noFill/>
            <a:ln w="9525">
              <a:noFill/>
              <a:miter lim="800000"/>
            </a:ln>
          </p:spPr>
          <p:txBody>
            <a:bodyPr wrap="none">
              <a:spAutoFit/>
            </a:bodyPr>
            <a:p>
              <a:r>
                <a:rPr lang="en-GB" altLang="en-US" sz="1600" i="1">
                  <a:solidFill>
                    <a:srgbClr val="000000"/>
                  </a:solidFill>
                  <a:latin typeface="Times New Roman" panose="02020603050405020304" charset="0"/>
                  <a:cs typeface="Times New Roman" panose="02020603050405020304" charset="0"/>
                </a:rPr>
                <a:t>x</a:t>
              </a:r>
              <a:endParaRPr lang="en-GB" altLang="en-US" sz="1600">
                <a:solidFill>
                  <a:srgbClr val="000000"/>
                </a:solidFill>
                <a:latin typeface="Times New Roman" panose="02020603050405020304" charset="0"/>
                <a:cs typeface="Times New Roman" panose="02020603050405020304" charset="0"/>
              </a:endParaRPr>
            </a:p>
          </p:txBody>
        </p:sp>
        <p:graphicFrame>
          <p:nvGraphicFramePr>
            <p:cNvPr id="5135" name="Object 48"/>
            <p:cNvGraphicFramePr>
              <a:graphicFrameLocks noChangeAspect="1"/>
            </p:cNvGraphicFramePr>
            <p:nvPr>
              <p:custDataLst>
                <p:tags r:id="rId6"/>
              </p:custDataLst>
            </p:nvPr>
          </p:nvGraphicFramePr>
          <p:xfrm>
            <a:off x="600075" y="3286125"/>
            <a:ext cx="2552700" cy="2781300"/>
          </p:xfrm>
          <a:graphic>
            <a:graphicData uri="http://schemas.openxmlformats.org/presentationml/2006/ole">
              <mc:AlternateContent xmlns:mc="http://schemas.openxmlformats.org/markup-compatibility/2006">
                <mc:Choice xmlns:v="urn:schemas-microsoft-com:vml" Requires="v">
                  <p:oleObj spid="_x0000_s2052" name="Graph system" r:id="rId7" imgW="3616960" imgH="3940175" progId="">
                    <p:embed/>
                  </p:oleObj>
                </mc:Choice>
                <mc:Fallback>
                  <p:oleObj name="Graph system" r:id="rId7" imgW="3616960" imgH="3940175" progId="">
                    <p:embed/>
                    <p:pic>
                      <p:nvPicPr>
                        <p:cNvPr id="0" name="Object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075" y="3286125"/>
                          <a:ext cx="2552700" cy="278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5" name="Straight Connector 3"/>
          <p:cNvCxnSpPr/>
          <p:nvPr>
            <p:custDataLst>
              <p:tags r:id="rId9"/>
            </p:custDataLst>
          </p:nvPr>
        </p:nvCxnSpPr>
        <p:spPr>
          <a:xfrm>
            <a:off x="5920740" y="2804160"/>
            <a:ext cx="0" cy="31083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custDataLst>
              <p:tags r:id="rId10"/>
            </p:custDataLst>
          </p:nvPr>
        </p:nvSpPr>
        <p:spPr bwMode="auto">
          <a:xfrm>
            <a:off x="6311265" y="2175510"/>
            <a:ext cx="2171700" cy="646113"/>
          </a:xfrm>
          <a:prstGeom prst="rect">
            <a:avLst/>
          </a:prstGeom>
          <a:noFill/>
          <a:ln w="9525">
            <a:noFill/>
            <a:miter lim="800000"/>
          </a:ln>
        </p:spPr>
        <p:txBody>
          <a:bodyPr wrap="none">
            <a:spAutoFit/>
          </a:bodyPr>
          <a:p>
            <a:r>
              <a:rPr lang="en-GB" altLang="en-US" b="1">
                <a:solidFill>
                  <a:srgbClr val="00B050"/>
                </a:solidFill>
                <a:latin typeface="Times New Roman" panose="02020603050405020304" charset="0"/>
                <a:cs typeface="Times New Roman" panose="02020603050405020304" charset="0"/>
              </a:rPr>
              <a:t>The graph passes </a:t>
            </a:r>
            <a:endParaRPr lang="en-GB" altLang="en-US" b="1">
              <a:solidFill>
                <a:srgbClr val="00B050"/>
              </a:solidFill>
              <a:latin typeface="Times New Roman" panose="02020603050405020304" charset="0"/>
              <a:cs typeface="Times New Roman" panose="02020603050405020304" charset="0"/>
            </a:endParaRPr>
          </a:p>
          <a:p>
            <a:r>
              <a:rPr lang="en-GB" altLang="en-US" b="1">
                <a:solidFill>
                  <a:srgbClr val="00B050"/>
                </a:solidFill>
                <a:latin typeface="Times New Roman" panose="02020603050405020304" charset="0"/>
                <a:cs typeface="Times New Roman" panose="02020603050405020304" charset="0"/>
              </a:rPr>
              <a:t>the vertical line test.</a:t>
            </a:r>
            <a:endParaRPr lang="en-GB" altLang="en-US" b="1">
              <a:solidFill>
                <a:srgbClr val="00B05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3.33333E-6 -2.59259E-6 L 0.31458 0.00139 " pathEditMode="relative" rAng="0" ptsTypes="AA">
                                      <p:cBhvr>
                                        <p:cTn id="11" dur="4000" fill="hold"/>
                                        <p:tgtEl>
                                          <p:spTgt spid="5"/>
                                        </p:tgtEl>
                                        <p:attrNameLst>
                                          <p:attrName>ppt_x</p:attrName>
                                          <p:attrName>ppt_y</p:attrName>
                                        </p:attrNameLst>
                                      </p:cBhvr>
                                      <p:rCtr x="15700" y="100"/>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19">
                                            <p:txEl>
                                              <p:pRg st="16" end="16"/>
                                            </p:txEl>
                                          </p:spTgt>
                                        </p:tgtEl>
                                        <p:attrNameLst>
                                          <p:attrName>style.visibility</p:attrName>
                                        </p:attrNameLst>
                                      </p:cBhvr>
                                      <p:to>
                                        <p:strVal val="visible"/>
                                      </p:to>
                                    </p:set>
                                    <p:animEffect transition="in" filter="fade">
                                      <p:cBhvr>
                                        <p:cTn id="21" dur="500"/>
                                        <p:tgtEl>
                                          <p:spTgt spid="921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Rounded Rectangle 15"/>
          <p:cNvSpPr/>
          <p:nvPr>
            <p:custDataLst>
              <p:tags r:id="rId1"/>
            </p:custDataLst>
          </p:nvPr>
        </p:nvSpPr>
        <p:spPr>
          <a:xfrm>
            <a:off x="5972175" y="2921635"/>
            <a:ext cx="3030538" cy="3105150"/>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p>
            <a:pPr fontAlgn="auto">
              <a:spcBef>
                <a:spcPts val="0"/>
              </a:spcBef>
              <a:spcAft>
                <a:spcPts val="0"/>
              </a:spcAft>
              <a:defRPr/>
            </a:pPr>
            <a:endParaRPr lang="en-GB" b="1" dirty="0">
              <a:solidFill>
                <a:schemeClr val="tx1"/>
              </a:solidFill>
              <a:latin typeface="Times New Roman" panose="02020603050405020304" charset="0"/>
              <a:cs typeface="Times New Roman" panose="02020603050405020304" charset="0"/>
            </a:endParaRPr>
          </a:p>
        </p:txBody>
      </p:sp>
      <p:sp>
        <p:nvSpPr>
          <p:cNvPr id="9219" name="TextBox 3"/>
          <p:cNvSpPr txBox="1">
            <a:spLocks noChangeArrowheads="1"/>
          </p:cNvSpPr>
          <p:nvPr>
            <p:custDataLst>
              <p:tags r:id="rId2"/>
            </p:custDataLst>
          </p:nvPr>
        </p:nvSpPr>
        <p:spPr bwMode="auto">
          <a:xfrm>
            <a:off x="385763" y="1475423"/>
            <a:ext cx="8569325" cy="4859337"/>
          </a:xfrm>
          <a:prstGeom prst="rect">
            <a:avLst/>
          </a:prstGeom>
          <a:noFill/>
          <a:ln w="9525">
            <a:noFill/>
            <a:miter lim="800000"/>
          </a:ln>
        </p:spPr>
        <p:txBody>
          <a:bodyPr lIns="87276" tIns="43638" rIns="87276" bIns="43638">
            <a:spAutoFit/>
          </a:bodyPr>
          <a:p>
            <a:pPr defTabSz="873125"/>
            <a:endParaRPr lang="en-US" altLang="en-US" sz="2000" b="1" dirty="0">
              <a:solidFill>
                <a:srgbClr val="000000"/>
              </a:solidFill>
              <a:latin typeface="Times New Roman" panose="02020603050405020304" charset="0"/>
            </a:endParaRPr>
          </a:p>
          <a:p>
            <a:pPr defTabSz="873125"/>
            <a:endParaRPr lang="en-US" altLang="en-US" sz="2000" b="1" dirty="0">
              <a:solidFill>
                <a:srgbClr val="000000"/>
              </a:solidFill>
              <a:latin typeface="Times New Roman" panose="02020603050405020304" charset="0"/>
            </a:endParaRPr>
          </a:p>
          <a:p>
            <a:pPr defTabSz="873125"/>
            <a:r>
              <a:rPr lang="en-US" altLang="en-US" sz="2000" b="1" dirty="0">
                <a:solidFill>
                  <a:srgbClr val="000000"/>
                </a:solidFill>
                <a:latin typeface="Times New Roman" panose="02020603050405020304" charset="0"/>
              </a:rPr>
              <a:t>What is it used for?</a:t>
            </a:r>
            <a:endParaRPr lang="en-US" altLang="en-US" sz="2000" b="1" dirty="0">
              <a:solidFill>
                <a:srgbClr val="000000"/>
              </a:solidFill>
              <a:latin typeface="Times New Roman" panose="02020603050405020304" charset="0"/>
            </a:endParaRPr>
          </a:p>
          <a:p>
            <a:pPr defTabSz="873125"/>
            <a:r>
              <a:rPr lang="en-US" altLang="en-US" sz="2000" b="1" dirty="0">
                <a:solidFill>
                  <a:srgbClr val="000000"/>
                </a:solidFill>
                <a:latin typeface="Times New Roman" panose="02020603050405020304" charset="0"/>
              </a:rPr>
              <a:t>	</a:t>
            </a:r>
            <a:r>
              <a:rPr lang="en-US" altLang="en-US" sz="2000" dirty="0">
                <a:solidFill>
                  <a:srgbClr val="000000"/>
                </a:solidFill>
                <a:latin typeface="Times New Roman" panose="02020603050405020304" charset="0"/>
              </a:rPr>
              <a:t>To test a </a:t>
            </a:r>
            <a:r>
              <a:rPr lang="en-US" altLang="en-US" sz="2000" u="sng" dirty="0">
                <a:solidFill>
                  <a:srgbClr val="000000"/>
                </a:solidFill>
                <a:latin typeface="Times New Roman" panose="02020603050405020304" charset="0"/>
              </a:rPr>
              <a:t>mapping</a:t>
            </a:r>
            <a:r>
              <a:rPr lang="en-US" altLang="en-US" sz="2000" dirty="0">
                <a:solidFill>
                  <a:srgbClr val="000000"/>
                </a:solidFill>
                <a:latin typeface="Times New Roman" panose="02020603050405020304" charset="0"/>
              </a:rPr>
              <a:t> to find out if it is a function:     </a:t>
            </a:r>
            <a:endParaRPr lang="en-US" altLang="en-US" sz="2000" dirty="0">
              <a:solidFill>
                <a:srgbClr val="000000"/>
              </a:solidFill>
              <a:latin typeface="Times New Roman" panose="02020603050405020304" charset="0"/>
            </a:endParaRPr>
          </a:p>
          <a:p>
            <a:pPr defTabSz="873125"/>
            <a:endParaRPr lang="en-US" altLang="en-US" sz="2000" b="1" dirty="0">
              <a:solidFill>
                <a:srgbClr val="000000"/>
              </a:solidFill>
              <a:latin typeface="Times New Roman" panose="02020603050405020304" charset="0"/>
            </a:endParaRPr>
          </a:p>
          <a:p>
            <a:pPr defTabSz="873125"/>
            <a:r>
              <a:rPr lang="en-US" altLang="en-US" sz="2000" b="1" dirty="0">
                <a:solidFill>
                  <a:srgbClr val="000000"/>
                </a:solidFill>
                <a:latin typeface="Times New Roman" panose="02020603050405020304" charset="0"/>
              </a:rPr>
              <a:t>How?</a:t>
            </a:r>
            <a:endParaRPr lang="en-US" altLang="en-US" sz="2000" b="1" dirty="0">
              <a:solidFill>
                <a:srgbClr val="000000"/>
              </a:solidFill>
              <a:latin typeface="Times New Roman" panose="02020603050405020304" charset="0"/>
            </a:endParaRPr>
          </a:p>
          <a:p>
            <a:pPr defTabSz="873125"/>
            <a:r>
              <a:rPr lang="en-US" altLang="en-US" sz="2000" b="1" dirty="0">
                <a:solidFill>
                  <a:srgbClr val="000000"/>
                </a:solidFill>
                <a:latin typeface="Times New Roman" panose="02020603050405020304" charset="0"/>
              </a:rPr>
              <a:t>	</a:t>
            </a:r>
            <a:r>
              <a:rPr lang="en-US" altLang="en-US" sz="2000" dirty="0">
                <a:solidFill>
                  <a:srgbClr val="000000"/>
                </a:solidFill>
                <a:latin typeface="Times New Roman" panose="02020603050405020304" charset="0"/>
              </a:rPr>
              <a:t>To be a function a mapping must be</a:t>
            </a:r>
            <a:endParaRPr lang="en-US" altLang="en-US" sz="2000" dirty="0">
              <a:solidFill>
                <a:srgbClr val="000000"/>
              </a:solidFill>
              <a:latin typeface="Times New Roman" panose="02020603050405020304" charset="0"/>
            </a:endParaRPr>
          </a:p>
          <a:p>
            <a:pPr defTabSz="873125"/>
            <a:r>
              <a:rPr lang="en-US" altLang="en-US" sz="2000" dirty="0">
                <a:solidFill>
                  <a:srgbClr val="000000"/>
                </a:solidFill>
                <a:latin typeface="Times New Roman" panose="02020603050405020304" charset="0"/>
              </a:rPr>
              <a:t>	many-to-one or one-to-one.</a:t>
            </a:r>
            <a:endParaRPr lang="en-US" altLang="en-US" sz="2000" dirty="0">
              <a:solidFill>
                <a:srgbClr val="000000"/>
              </a:solidFill>
              <a:latin typeface="Times New Roman" panose="02020603050405020304" charset="0"/>
            </a:endParaRPr>
          </a:p>
          <a:p>
            <a:pPr defTabSz="873125"/>
            <a:endParaRPr lang="en-US" altLang="en-US" sz="1000" dirty="0">
              <a:solidFill>
                <a:srgbClr val="000000"/>
              </a:solidFill>
              <a:latin typeface="Times New Roman" panose="02020603050405020304" charset="0"/>
            </a:endParaRPr>
          </a:p>
          <a:p>
            <a:pPr defTabSz="873125"/>
            <a:r>
              <a:rPr lang="en-US" altLang="en-US" sz="2000" dirty="0">
                <a:solidFill>
                  <a:srgbClr val="000000"/>
                </a:solidFill>
                <a:latin typeface="Times New Roman" panose="02020603050405020304" charset="0"/>
              </a:rPr>
              <a:t>	So every input </a:t>
            </a:r>
            <a:r>
              <a:rPr lang="en-US" altLang="en-US" sz="2000">
                <a:solidFill>
                  <a:srgbClr val="000000"/>
                </a:solidFill>
                <a:latin typeface="Times New Roman" panose="02020603050405020304" charset="0"/>
              </a:rPr>
              <a:t>value, </a:t>
            </a:r>
            <a:r>
              <a:rPr lang="en-US" altLang="en-US" sz="2000" i="1" dirty="0">
                <a:solidFill>
                  <a:srgbClr val="000000"/>
                </a:solidFill>
                <a:latin typeface="Times New Roman" panose="02020603050405020304" charset="0"/>
              </a:rPr>
              <a:t>x, </a:t>
            </a:r>
            <a:r>
              <a:rPr lang="en-US" altLang="en-US" sz="2000" dirty="0">
                <a:solidFill>
                  <a:srgbClr val="000000"/>
                </a:solidFill>
                <a:latin typeface="Times New Roman" panose="02020603050405020304" charset="0"/>
              </a:rPr>
              <a:t>must result in</a:t>
            </a:r>
            <a:endParaRPr lang="en-US" altLang="en-US" sz="2000" dirty="0">
              <a:solidFill>
                <a:srgbClr val="000000"/>
              </a:solidFill>
              <a:latin typeface="Times New Roman" panose="02020603050405020304" charset="0"/>
            </a:endParaRPr>
          </a:p>
          <a:p>
            <a:pPr defTabSz="873125"/>
            <a:r>
              <a:rPr lang="en-US" altLang="en-US" sz="2000" i="1" dirty="0">
                <a:solidFill>
                  <a:srgbClr val="000000"/>
                </a:solidFill>
                <a:latin typeface="Times New Roman" panose="02020603050405020304" charset="0"/>
              </a:rPr>
              <a:t>	</a:t>
            </a:r>
            <a:r>
              <a:rPr lang="en-US" altLang="en-US" sz="2000" dirty="0">
                <a:solidFill>
                  <a:srgbClr val="000000"/>
                </a:solidFill>
                <a:latin typeface="Times New Roman" panose="02020603050405020304" charset="0"/>
              </a:rPr>
              <a:t>only one output value, </a:t>
            </a:r>
            <a:r>
              <a:rPr lang="en-US" altLang="en-US" sz="2000" i="1" dirty="0">
                <a:solidFill>
                  <a:srgbClr val="000000"/>
                </a:solidFill>
                <a:latin typeface="Times New Roman" panose="02020603050405020304" charset="0"/>
              </a:rPr>
              <a:t>y.</a:t>
            </a:r>
            <a:endParaRPr lang="en-US" altLang="en-US" sz="2000" dirty="0">
              <a:solidFill>
                <a:srgbClr val="000000"/>
              </a:solidFill>
              <a:latin typeface="Times New Roman" panose="02020603050405020304" charset="0"/>
            </a:endParaRPr>
          </a:p>
          <a:p>
            <a:pPr defTabSz="873125"/>
            <a:endParaRPr lang="en-US" altLang="en-US" sz="1000" dirty="0">
              <a:solidFill>
                <a:srgbClr val="000000"/>
              </a:solidFill>
              <a:latin typeface="Times New Roman" panose="02020603050405020304" charset="0"/>
            </a:endParaRPr>
          </a:p>
          <a:p>
            <a:pPr defTabSz="873125"/>
            <a:r>
              <a:rPr lang="en-US" altLang="en-US" sz="2000" dirty="0">
                <a:solidFill>
                  <a:srgbClr val="000000"/>
                </a:solidFill>
                <a:latin typeface="Times New Roman" panose="02020603050405020304" charset="0"/>
                <a:cs typeface="Arial" panose="020B0604020202020204" pitchFamily="34" charset="0"/>
              </a:rPr>
              <a:t>	</a:t>
            </a:r>
            <a:r>
              <a:rPr lang="en-US" altLang="en-US" sz="2000" dirty="0">
                <a:solidFill>
                  <a:srgbClr val="C00000"/>
                </a:solidFill>
                <a:latin typeface="Times New Roman" panose="02020603050405020304" charset="0"/>
                <a:cs typeface="Arial" panose="020B0604020202020204" pitchFamily="34" charset="0"/>
              </a:rPr>
              <a:t>As a vertical line sweeps across the </a:t>
            </a:r>
            <a:endParaRPr lang="en-US" altLang="en-US" sz="2000" dirty="0">
              <a:solidFill>
                <a:srgbClr val="C00000"/>
              </a:solidFill>
              <a:latin typeface="Times New Roman" panose="02020603050405020304" charset="0"/>
              <a:cs typeface="Arial" panose="020B0604020202020204" pitchFamily="34" charset="0"/>
            </a:endParaRPr>
          </a:p>
          <a:p>
            <a:pPr defTabSz="873125"/>
            <a:r>
              <a:rPr lang="en-US" altLang="en-US" sz="2000" dirty="0">
                <a:solidFill>
                  <a:srgbClr val="C00000"/>
                </a:solidFill>
                <a:latin typeface="Times New Roman" panose="02020603050405020304" charset="0"/>
                <a:cs typeface="Arial" panose="020B0604020202020204" pitchFamily="34" charset="0"/>
              </a:rPr>
              <a:t>	graph, it must touch exactly one point </a:t>
            </a:r>
            <a:endParaRPr lang="en-US" altLang="en-US" sz="2000" dirty="0">
              <a:solidFill>
                <a:srgbClr val="C00000"/>
              </a:solidFill>
              <a:latin typeface="Times New Roman" panose="02020603050405020304" charset="0"/>
              <a:cs typeface="Arial" panose="020B0604020202020204" pitchFamily="34" charset="0"/>
            </a:endParaRPr>
          </a:p>
          <a:p>
            <a:pPr defTabSz="873125"/>
            <a:r>
              <a:rPr lang="en-US" altLang="en-US" sz="2000" dirty="0">
                <a:solidFill>
                  <a:srgbClr val="C00000"/>
                </a:solidFill>
                <a:latin typeface="Times New Roman" panose="02020603050405020304" charset="0"/>
                <a:cs typeface="Arial" panose="020B0604020202020204" pitchFamily="34" charset="0"/>
              </a:rPr>
              <a:t>	only.</a:t>
            </a:r>
            <a:endParaRPr lang="en-US" altLang="en-US" sz="2000" dirty="0">
              <a:solidFill>
                <a:srgbClr val="C00000"/>
              </a:solidFill>
              <a:latin typeface="Times New Roman" panose="02020603050405020304" charset="0"/>
              <a:cs typeface="Arial" panose="020B0604020202020204" pitchFamily="34" charset="0"/>
            </a:endParaRPr>
          </a:p>
          <a:p>
            <a:pPr defTabSz="873125"/>
            <a:endParaRPr lang="en-US" altLang="en-US" sz="1000" dirty="0">
              <a:solidFill>
                <a:srgbClr val="C00000"/>
              </a:solidFill>
              <a:latin typeface="Times New Roman" panose="02020603050405020304" charset="0"/>
              <a:cs typeface="Arial" panose="020B0604020202020204" pitchFamily="34" charset="0"/>
            </a:endParaRPr>
          </a:p>
          <a:p>
            <a:pPr defTabSz="873125"/>
            <a:r>
              <a:rPr lang="en-US" altLang="en-US" sz="2000" dirty="0">
                <a:solidFill>
                  <a:srgbClr val="C00000"/>
                </a:solidFill>
                <a:latin typeface="Times New Roman" panose="02020603050405020304" charset="0"/>
                <a:cs typeface="Arial" panose="020B0604020202020204" pitchFamily="34" charset="0"/>
              </a:rPr>
              <a:t>	</a:t>
            </a:r>
            <a:r>
              <a:rPr lang="en-US" altLang="en-US" sz="2000" dirty="0">
                <a:solidFill>
                  <a:srgbClr val="000000"/>
                </a:solidFill>
                <a:latin typeface="Times New Roman" panose="02020603050405020304" charset="0"/>
                <a:cs typeface="Arial" panose="020B0604020202020204" pitchFamily="34" charset="0"/>
              </a:rPr>
              <a:t>This mapping is </a:t>
            </a:r>
            <a:r>
              <a:rPr lang="en-US" altLang="en-US" sz="2000" u="sng" dirty="0">
                <a:solidFill>
                  <a:srgbClr val="000000"/>
                </a:solidFill>
                <a:latin typeface="Times New Roman" panose="02020603050405020304" charset="0"/>
                <a:cs typeface="Arial" panose="020B0604020202020204" pitchFamily="34" charset="0"/>
              </a:rPr>
              <a:t>not</a:t>
            </a:r>
            <a:r>
              <a:rPr lang="en-US" altLang="en-US" sz="2000" dirty="0">
                <a:solidFill>
                  <a:srgbClr val="000000"/>
                </a:solidFill>
                <a:latin typeface="Times New Roman" panose="02020603050405020304" charset="0"/>
                <a:cs typeface="Arial" panose="020B0604020202020204" pitchFamily="34" charset="0"/>
              </a:rPr>
              <a:t> a function.</a:t>
            </a:r>
            <a:endParaRPr lang="en-US" altLang="en-US" sz="2000" dirty="0">
              <a:solidFill>
                <a:srgbClr val="000000"/>
              </a:solidFill>
              <a:latin typeface="Times New Roman" panose="02020603050405020304" charset="0"/>
              <a:cs typeface="Arial" panose="020B0604020202020204" pitchFamily="34" charset="0"/>
            </a:endParaRPr>
          </a:p>
        </p:txBody>
      </p:sp>
      <p:sp>
        <p:nvSpPr>
          <p:cNvPr id="6152" name="Title 3"/>
          <p:cNvSpPr>
            <a:spLocks noGrp="1"/>
          </p:cNvSpPr>
          <p:nvPr>
            <p:ph type="title"/>
            <p:custDataLst>
              <p:tags r:id="rId3"/>
            </p:custDataLst>
          </p:nvPr>
        </p:nvSpPr>
        <p:spPr>
          <a:xfrm>
            <a:off x="313690" y="304800"/>
            <a:ext cx="10515600" cy="1325563"/>
          </a:xfrm>
        </p:spPr>
        <p:txBody>
          <a:bodyPr>
            <a:normAutofit/>
          </a:bodyPr>
          <a:p>
            <a:pPr algn="l"/>
            <a:r>
              <a:rPr lang="en-GB" altLang="en-US" sz="3600" b="1" dirty="0">
                <a:latin typeface="Times New Roman" panose="02020603050405020304" charset="0"/>
                <a:cs typeface="Times New Roman" panose="02020603050405020304" charset="0"/>
              </a:rPr>
              <a:t>Vertical line test</a:t>
            </a:r>
            <a:endParaRPr lang="en-GB" altLang="en-US" sz="3600" b="1" dirty="0">
              <a:latin typeface="Times New Roman" panose="02020603050405020304" charset="0"/>
              <a:cs typeface="Times New Roman" panose="02020603050405020304" charset="0"/>
            </a:endParaRPr>
          </a:p>
        </p:txBody>
      </p:sp>
      <p:grpSp>
        <p:nvGrpSpPr>
          <p:cNvPr id="4" name="Group 4"/>
          <p:cNvGrpSpPr/>
          <p:nvPr/>
        </p:nvGrpSpPr>
        <p:grpSpPr bwMode="auto">
          <a:xfrm>
            <a:off x="6010275" y="2969260"/>
            <a:ext cx="2857500" cy="2971800"/>
            <a:chOff x="389213" y="3124200"/>
            <a:chExt cx="2992162" cy="2971800"/>
          </a:xfrm>
        </p:grpSpPr>
        <p:graphicFrame>
          <p:nvGraphicFramePr>
            <p:cNvPr id="6158" name="Object 48"/>
            <p:cNvGraphicFramePr>
              <a:graphicFrameLocks noChangeAspect="1"/>
            </p:cNvGraphicFramePr>
            <p:nvPr>
              <p:custDataLst>
                <p:tags r:id="rId4"/>
              </p:custDataLst>
            </p:nvPr>
          </p:nvGraphicFramePr>
          <p:xfrm>
            <a:off x="728323" y="3314700"/>
            <a:ext cx="2449884" cy="2781300"/>
          </p:xfrm>
          <a:graphic>
            <a:graphicData uri="http://schemas.openxmlformats.org/presentationml/2006/ole">
              <mc:AlternateContent xmlns:mc="http://schemas.openxmlformats.org/markup-compatibility/2006">
                <mc:Choice xmlns:v="urn:schemas-microsoft-com:vml" Requires="v">
                  <p:oleObj spid="_x0000_s3076" name="Graph system" r:id="rId5" imgW="3616960" imgH="3940175" progId="">
                    <p:embed/>
                  </p:oleObj>
                </mc:Choice>
                <mc:Fallback>
                  <p:oleObj name="Graph system" r:id="rId5" imgW="3616960" imgH="3940175" progId="">
                    <p:embed/>
                    <p:pic>
                      <p:nvPicPr>
                        <p:cNvPr id="0" name="Object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 y="3314700"/>
                          <a:ext cx="2449884" cy="278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9" name="TextBox 20"/>
            <p:cNvSpPr txBox="1">
              <a:spLocks noChangeArrowheads="1"/>
            </p:cNvSpPr>
            <p:nvPr>
              <p:custDataLst>
                <p:tags r:id="rId7"/>
              </p:custDataLst>
            </p:nvPr>
          </p:nvSpPr>
          <p:spPr bwMode="auto">
            <a:xfrm>
              <a:off x="389213" y="3124200"/>
              <a:ext cx="494080" cy="338554"/>
            </a:xfrm>
            <a:prstGeom prst="rect">
              <a:avLst/>
            </a:prstGeom>
            <a:noFill/>
            <a:ln w="9525">
              <a:noFill/>
              <a:miter lim="800000"/>
            </a:ln>
          </p:spPr>
          <p:txBody>
            <a:bodyPr wrap="none">
              <a:spAutoFit/>
            </a:bodyPr>
            <a:p>
              <a:r>
                <a:rPr lang="en-GB" altLang="en-US" sz="1600">
                  <a:solidFill>
                    <a:srgbClr val="000000"/>
                  </a:solidFill>
                  <a:latin typeface="Times New Roman" panose="02020603050405020304" charset="0"/>
                  <a:cs typeface="Times New Roman" panose="02020603050405020304" charset="0"/>
                </a:rPr>
                <a:t>f(</a:t>
              </a:r>
              <a:r>
                <a:rPr lang="en-GB" altLang="en-US" sz="1600" i="1">
                  <a:solidFill>
                    <a:srgbClr val="000000"/>
                  </a:solidFill>
                  <a:latin typeface="Times New Roman" panose="02020603050405020304" charset="0"/>
                  <a:cs typeface="Times New Roman" panose="02020603050405020304" charset="0"/>
                </a:rPr>
                <a:t>x</a:t>
              </a:r>
              <a:r>
                <a:rPr lang="en-GB" altLang="en-US" sz="1600">
                  <a:solidFill>
                    <a:srgbClr val="000000"/>
                  </a:solidFill>
                  <a:latin typeface="Times New Roman" panose="02020603050405020304" charset="0"/>
                  <a:cs typeface="Times New Roman" panose="02020603050405020304" charset="0"/>
                </a:rPr>
                <a:t>)</a:t>
              </a:r>
              <a:endParaRPr lang="en-GB" altLang="en-US" sz="1600">
                <a:solidFill>
                  <a:srgbClr val="000000"/>
                </a:solidFill>
                <a:latin typeface="Times New Roman" panose="02020603050405020304" charset="0"/>
                <a:cs typeface="Times New Roman" panose="02020603050405020304" charset="0"/>
              </a:endParaRPr>
            </a:p>
          </p:txBody>
        </p:sp>
        <p:sp>
          <p:nvSpPr>
            <p:cNvPr id="6160" name="TextBox 60"/>
            <p:cNvSpPr txBox="1">
              <a:spLocks noChangeArrowheads="1"/>
            </p:cNvSpPr>
            <p:nvPr>
              <p:custDataLst>
                <p:tags r:id="rId8"/>
              </p:custDataLst>
            </p:nvPr>
          </p:nvSpPr>
          <p:spPr bwMode="auto">
            <a:xfrm>
              <a:off x="3105318" y="4581525"/>
              <a:ext cx="276057" cy="338554"/>
            </a:xfrm>
            <a:prstGeom prst="rect">
              <a:avLst/>
            </a:prstGeom>
            <a:noFill/>
            <a:ln w="9525">
              <a:noFill/>
              <a:miter lim="800000"/>
            </a:ln>
          </p:spPr>
          <p:txBody>
            <a:bodyPr wrap="none">
              <a:spAutoFit/>
            </a:bodyPr>
            <a:p>
              <a:r>
                <a:rPr lang="en-GB" altLang="en-US" sz="1600" i="1">
                  <a:solidFill>
                    <a:srgbClr val="000000"/>
                  </a:solidFill>
                  <a:latin typeface="Times New Roman" panose="02020603050405020304" charset="0"/>
                  <a:cs typeface="Times New Roman" panose="02020603050405020304" charset="0"/>
                </a:rPr>
                <a:t>x</a:t>
              </a:r>
              <a:endParaRPr lang="en-GB" altLang="en-US" sz="1600">
                <a:solidFill>
                  <a:srgbClr val="000000"/>
                </a:solidFill>
                <a:latin typeface="Times New Roman" panose="02020603050405020304" charset="0"/>
                <a:cs typeface="Times New Roman" panose="02020603050405020304" charset="0"/>
              </a:endParaRPr>
            </a:p>
          </p:txBody>
        </p:sp>
      </p:grpSp>
      <p:cxnSp>
        <p:nvCxnSpPr>
          <p:cNvPr id="5" name="Straight Connector 3"/>
          <p:cNvCxnSpPr/>
          <p:nvPr>
            <p:custDataLst>
              <p:tags r:id="rId9"/>
            </p:custDataLst>
          </p:nvPr>
        </p:nvCxnSpPr>
        <p:spPr>
          <a:xfrm>
            <a:off x="5972175" y="2912110"/>
            <a:ext cx="0" cy="31083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a:spLocks noChangeArrowheads="1"/>
          </p:cNvSpPr>
          <p:nvPr>
            <p:custDataLst>
              <p:tags r:id="rId10"/>
            </p:custDataLst>
          </p:nvPr>
        </p:nvSpPr>
        <p:spPr bwMode="auto">
          <a:xfrm>
            <a:off x="6362700" y="2283460"/>
            <a:ext cx="2171700" cy="646113"/>
          </a:xfrm>
          <a:prstGeom prst="rect">
            <a:avLst/>
          </a:prstGeom>
          <a:noFill/>
          <a:ln w="9525">
            <a:noFill/>
            <a:miter lim="800000"/>
          </a:ln>
        </p:spPr>
        <p:txBody>
          <a:bodyPr wrap="none">
            <a:spAutoFit/>
          </a:bodyPr>
          <a:p>
            <a:r>
              <a:rPr lang="en-GB" altLang="en-US" b="1">
                <a:solidFill>
                  <a:srgbClr val="C00000"/>
                </a:solidFill>
                <a:latin typeface="Times New Roman" panose="02020603050405020304" charset="0"/>
                <a:cs typeface="Times New Roman" panose="02020603050405020304" charset="0"/>
              </a:rPr>
              <a:t>The graph fails </a:t>
            </a:r>
            <a:endParaRPr lang="en-GB" altLang="en-US" b="1">
              <a:solidFill>
                <a:srgbClr val="C00000"/>
              </a:solidFill>
              <a:latin typeface="Times New Roman" panose="02020603050405020304" charset="0"/>
              <a:cs typeface="Times New Roman" panose="02020603050405020304" charset="0"/>
            </a:endParaRPr>
          </a:p>
          <a:p>
            <a:r>
              <a:rPr lang="en-GB" altLang="en-US" b="1">
                <a:solidFill>
                  <a:srgbClr val="C00000"/>
                </a:solidFill>
                <a:latin typeface="Times New Roman" panose="02020603050405020304" charset="0"/>
                <a:cs typeface="Times New Roman" panose="02020603050405020304" charset="0"/>
              </a:rPr>
              <a:t>the vertical line test.</a:t>
            </a:r>
            <a:endParaRPr lang="en-GB" altLang="en-US" b="1">
              <a:solidFill>
                <a:srgbClr val="C00000"/>
              </a:solidFill>
              <a:latin typeface="Times New Roman" panose="02020603050405020304" charset="0"/>
              <a:cs typeface="Times New Roman" panose="02020603050405020304" charset="0"/>
            </a:endParaRPr>
          </a:p>
        </p:txBody>
      </p:sp>
      <p:sp>
        <p:nvSpPr>
          <p:cNvPr id="17" name="Oval Callout 16"/>
          <p:cNvSpPr/>
          <p:nvPr>
            <p:custDataLst>
              <p:tags r:id="rId11"/>
            </p:custDataLst>
          </p:nvPr>
        </p:nvSpPr>
        <p:spPr>
          <a:xfrm>
            <a:off x="7762875" y="4674235"/>
            <a:ext cx="914400" cy="457200"/>
          </a:xfrm>
          <a:prstGeom prst="wedgeEllipseCallout">
            <a:avLst>
              <a:gd name="adj1" fmla="val -73959"/>
              <a:gd name="adj2" fmla="val -32333"/>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lang="en-GB" dirty="0"/>
              <a:t>2</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5E-6 -2.59259E-6 L 0.14584 -2.59259E-6 " pathEditMode="relative" rAng="0" ptsTypes="AA">
                                      <p:cBhvr>
                                        <p:cTn id="11" dur="4000" fill="hold"/>
                                        <p:tgtEl>
                                          <p:spTgt spid="5"/>
                                        </p:tgtEl>
                                        <p:attrNameLst>
                                          <p:attrName>ppt_x</p:attrName>
                                          <p:attrName>ppt_y</p:attrName>
                                        </p:attrNameLst>
                                      </p:cBhvr>
                                      <p:rCtr x="73" y="0"/>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19">
                                            <p:txEl>
                                              <p:pRg st="16" end="16"/>
                                            </p:txEl>
                                          </p:spTgt>
                                        </p:tgtEl>
                                        <p:attrNameLst>
                                          <p:attrName>style.visibility</p:attrName>
                                        </p:attrNameLst>
                                      </p:cBhvr>
                                      <p:to>
                                        <p:strVal val="visible"/>
                                      </p:to>
                                    </p:set>
                                    <p:animEffect transition="in" filter="fade">
                                      <p:cBhvr>
                                        <p:cTn id="21" dur="500"/>
                                        <p:tgtEl>
                                          <p:spTgt spid="9219">
                                            <p:txEl>
                                              <p:pRg st="16" end="16"/>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32105" y="252095"/>
            <a:ext cx="10515600" cy="1325563"/>
          </a:xfrm>
        </p:spPr>
        <p:txBody>
          <a:bodyPr/>
          <a:p>
            <a:r>
              <a:rPr lang="en-US" altLang="zh-CN"/>
              <a:t>Domain and range</a:t>
            </a:r>
            <a:endParaRPr lang="en-US" altLang="zh-CN"/>
          </a:p>
        </p:txBody>
      </p:sp>
      <p:sp>
        <p:nvSpPr>
          <p:cNvPr id="46" name="Rounded Rectangle 45"/>
          <p:cNvSpPr/>
          <p:nvPr>
            <p:custDataLst>
              <p:tags r:id="rId1"/>
            </p:custDataLst>
          </p:nvPr>
        </p:nvSpPr>
        <p:spPr>
          <a:xfrm>
            <a:off x="3677285" y="4399915"/>
            <a:ext cx="3133725" cy="2105025"/>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en-GB" b="1" dirty="0">
              <a:solidFill>
                <a:schemeClr val="tx1"/>
              </a:solidFill>
              <a:latin typeface="Times New Roman" panose="02020603050405020304" charset="0"/>
              <a:cs typeface="Times New Roman" panose="02020603050405020304" charset="0"/>
            </a:endParaRPr>
          </a:p>
        </p:txBody>
      </p:sp>
      <p:sp>
        <p:nvSpPr>
          <p:cNvPr id="9219" name="TextBox 3"/>
          <p:cNvSpPr txBox="1">
            <a:spLocks noChangeArrowheads="1"/>
          </p:cNvSpPr>
          <p:nvPr>
            <p:custDataLst>
              <p:tags r:id="rId2"/>
            </p:custDataLst>
          </p:nvPr>
        </p:nvSpPr>
        <p:spPr bwMode="auto">
          <a:xfrm>
            <a:off x="770573" y="2464753"/>
            <a:ext cx="8569325" cy="3351212"/>
          </a:xfrm>
          <a:prstGeom prst="rect">
            <a:avLst/>
          </a:prstGeom>
          <a:noFill/>
          <a:ln>
            <a:noFill/>
          </a:ln>
        </p:spPr>
        <p:txBody>
          <a:bodyPr lIns="87276" tIns="43638" rIns="87276" bIns="43638">
            <a:spAutoFit/>
          </a:bodyPr>
          <a:lstStyle>
            <a:lvl1pPr marL="300355" indent="-300355" defTabSz="873125" eaLnBrk="0" hangingPunct="0">
              <a:defRPr>
                <a:solidFill>
                  <a:schemeClr val="tx1"/>
                </a:solidFill>
                <a:latin typeface="Arial" panose="020B0604020202020204" pitchFamily="34" charset="0"/>
              </a:defRPr>
            </a:lvl1pPr>
            <a:lvl2pPr marL="742950" indent="-285750" defTabSz="873125" eaLnBrk="0" hangingPunct="0">
              <a:defRPr>
                <a:solidFill>
                  <a:schemeClr val="tx1"/>
                </a:solidFill>
                <a:latin typeface="Arial" panose="020B0604020202020204" pitchFamily="34" charset="0"/>
              </a:defRPr>
            </a:lvl2pPr>
            <a:lvl3pPr marL="1143000" indent="-228600" defTabSz="873125" eaLnBrk="0" hangingPunct="0">
              <a:defRPr>
                <a:solidFill>
                  <a:schemeClr val="tx1"/>
                </a:solidFill>
                <a:latin typeface="Arial" panose="020B0604020202020204" pitchFamily="34" charset="0"/>
              </a:defRPr>
            </a:lvl3pPr>
            <a:lvl4pPr marL="1600200" indent="-228600" defTabSz="873125" eaLnBrk="0" hangingPunct="0">
              <a:defRPr>
                <a:solidFill>
                  <a:schemeClr val="tx1"/>
                </a:solidFill>
                <a:latin typeface="Arial" panose="020B0604020202020204" pitchFamily="34" charset="0"/>
              </a:defRPr>
            </a:lvl4pPr>
            <a:lvl5pPr marL="2057400" indent="-228600" defTabSz="873125" eaLnBrk="0" hangingPunct="0">
              <a:defRPr>
                <a:solidFill>
                  <a:schemeClr val="tx1"/>
                </a:solidFill>
                <a:latin typeface="Arial" panose="020B0604020202020204" pitchFamily="34" charset="0"/>
              </a:defRPr>
            </a:lvl5pPr>
            <a:lvl6pPr marL="2514600" indent="-228600" algn="ctr" defTabSz="873125"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73125"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73125"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73125" eaLnBrk="0" fontAlgn="base" hangingPunct="0">
              <a:spcBef>
                <a:spcPct val="0"/>
              </a:spcBef>
              <a:spcAft>
                <a:spcPct val="0"/>
              </a:spcAft>
              <a:defRPr>
                <a:solidFill>
                  <a:schemeClr val="tx1"/>
                </a:solidFill>
                <a:latin typeface="Arial" panose="020B0604020202020204" pitchFamily="34" charset="0"/>
              </a:defRPr>
            </a:lvl9pPr>
          </a:lstStyle>
          <a:p>
            <a:pPr marL="0" indent="0" eaLnBrk="1" fontAlgn="auto" hangingPunct="1">
              <a:spcBef>
                <a:spcPts val="0"/>
              </a:spcBef>
              <a:spcAft>
                <a:spcPts val="0"/>
              </a:spcAft>
              <a:defRPr/>
            </a:pPr>
            <a:endParaRPr lang="en-US" sz="2000" b="1" dirty="0">
              <a:latin typeface="Times New Roman" panose="02020603050405020304" charset="0"/>
            </a:endParaRPr>
          </a:p>
          <a:p>
            <a:pPr marL="0" indent="0" eaLnBrk="1" fontAlgn="auto" hangingPunct="1">
              <a:spcBef>
                <a:spcPts val="0"/>
              </a:spcBef>
              <a:spcAft>
                <a:spcPts val="0"/>
              </a:spcAft>
              <a:defRPr/>
            </a:pPr>
            <a:endParaRPr lang="en-US" sz="2000" b="1" dirty="0" smtClean="0">
              <a:latin typeface="Times New Roman" panose="02020603050405020304" charset="0"/>
            </a:endParaRPr>
          </a:p>
          <a:p>
            <a:pPr marL="0" indent="0" eaLnBrk="1" fontAlgn="auto" hangingPunct="1">
              <a:spcBef>
                <a:spcPts val="0"/>
              </a:spcBef>
              <a:spcAft>
                <a:spcPts val="0"/>
              </a:spcAft>
              <a:tabLst>
                <a:tab pos="457200" algn="l"/>
              </a:tabLst>
              <a:defRPr/>
            </a:pPr>
            <a:r>
              <a:rPr lang="en-US" sz="2000" b="1" dirty="0" smtClean="0">
                <a:latin typeface="Times New Roman" panose="02020603050405020304" charset="0"/>
              </a:rPr>
              <a:t>     </a:t>
            </a:r>
            <a:endParaRPr lang="en-US" sz="2000" b="1" dirty="0">
              <a:latin typeface="Times New Roman" panose="02020603050405020304" charset="0"/>
            </a:endParaRPr>
          </a:p>
          <a:p>
            <a:pPr marL="0" indent="0" eaLnBrk="1" fontAlgn="auto" hangingPunct="1">
              <a:spcBef>
                <a:spcPts val="0"/>
              </a:spcBef>
              <a:spcAft>
                <a:spcPts val="0"/>
              </a:spcAft>
              <a:defRPr/>
            </a:pPr>
            <a:endParaRPr lang="en-US" sz="2000" b="1" dirty="0" smtClean="0">
              <a:latin typeface="Times New Roman" panose="02020603050405020304" charset="0"/>
            </a:endParaRPr>
          </a:p>
          <a:p>
            <a:pPr marL="0" indent="0" eaLnBrk="1" fontAlgn="auto" hangingPunct="1">
              <a:spcBef>
                <a:spcPts val="0"/>
              </a:spcBef>
              <a:spcAft>
                <a:spcPts val="0"/>
              </a:spcAft>
              <a:defRPr/>
            </a:pPr>
            <a:endParaRPr lang="en-US" sz="2000" b="1" dirty="0">
              <a:latin typeface="Times New Roman" panose="02020603050405020304" charset="0"/>
            </a:endParaRPr>
          </a:p>
          <a:p>
            <a:pPr marL="0" indent="0" eaLnBrk="1" fontAlgn="auto" hangingPunct="1">
              <a:spcBef>
                <a:spcPts val="0"/>
              </a:spcBef>
              <a:spcAft>
                <a:spcPts val="0"/>
              </a:spcAft>
              <a:defRPr/>
            </a:pPr>
            <a:endParaRPr lang="en-US" sz="2000" b="1" dirty="0" smtClean="0">
              <a:latin typeface="Times New Roman" panose="02020603050405020304" charset="0"/>
              <a:cs typeface="Arial" panose="020B0604020202020204" pitchFamily="34" charset="0"/>
            </a:endParaRPr>
          </a:p>
          <a:p>
            <a:pPr marL="0" indent="0" eaLnBrk="1" fontAlgn="auto" hangingPunct="1">
              <a:spcBef>
                <a:spcPts val="0"/>
              </a:spcBef>
              <a:spcAft>
                <a:spcPts val="0"/>
              </a:spcAft>
              <a:defRPr/>
            </a:pPr>
            <a:endParaRPr lang="en-US" sz="2000" b="1" dirty="0" smtClean="0">
              <a:latin typeface="Times New Roman" panose="02020603050405020304" charset="0"/>
              <a:cs typeface="Arial" panose="020B0604020202020204" pitchFamily="34" charset="0"/>
            </a:endParaRPr>
          </a:p>
          <a:p>
            <a:pPr eaLnBrk="1" fontAlgn="auto" hangingPunct="1">
              <a:spcBef>
                <a:spcPts val="0"/>
              </a:spcBef>
              <a:spcAft>
                <a:spcPts val="0"/>
              </a:spcAft>
              <a:defRPr/>
            </a:pPr>
            <a:endParaRPr lang="en-US" dirty="0" smtClean="0">
              <a:latin typeface="Times New Roman" panose="02020603050405020304" charset="0"/>
            </a:endParaRPr>
          </a:p>
          <a:p>
            <a:pPr eaLnBrk="1" fontAlgn="auto" hangingPunct="1">
              <a:spcBef>
                <a:spcPts val="0"/>
              </a:spcBef>
              <a:spcAft>
                <a:spcPts val="0"/>
              </a:spcAft>
              <a:buFontTx/>
              <a:buAutoNum type="alphaLcParenBoth"/>
              <a:defRPr/>
            </a:pPr>
            <a:endParaRPr lang="en-GB" dirty="0" smtClean="0">
              <a:latin typeface="Times New Roman" panose="02020603050405020304" charset="0"/>
              <a:cs typeface="Arial" panose="020B0604020202020204" pitchFamily="34" charset="0"/>
            </a:endParaRPr>
          </a:p>
          <a:p>
            <a:pPr eaLnBrk="1" fontAlgn="auto" hangingPunct="1">
              <a:spcBef>
                <a:spcPts val="0"/>
              </a:spcBef>
              <a:spcAft>
                <a:spcPts val="0"/>
              </a:spcAft>
              <a:buFontTx/>
              <a:buAutoNum type="alphaLcParenBoth"/>
              <a:defRPr/>
            </a:pPr>
            <a:endParaRPr lang="en-GB" dirty="0" smtClean="0">
              <a:latin typeface="Times New Roman" panose="02020603050405020304" charset="0"/>
              <a:cs typeface="Arial" panose="020B0604020202020204" pitchFamily="34" charset="0"/>
            </a:endParaRPr>
          </a:p>
          <a:p>
            <a:pPr eaLnBrk="1" fontAlgn="auto" hangingPunct="1">
              <a:spcBef>
                <a:spcPts val="0"/>
              </a:spcBef>
              <a:spcAft>
                <a:spcPts val="0"/>
              </a:spcAft>
              <a:buFontTx/>
              <a:buAutoNum type="alphaLcParenBoth"/>
              <a:defRPr/>
            </a:pPr>
            <a:endParaRPr lang="en-GB" dirty="0" smtClean="0">
              <a:latin typeface="Times New Roman" panose="02020603050405020304" charset="0"/>
              <a:cs typeface="Arial" panose="020B0604020202020204" pitchFamily="34" charset="0"/>
            </a:endParaRPr>
          </a:p>
        </p:txBody>
      </p:sp>
      <p:pic>
        <p:nvPicPr>
          <p:cNvPr id="4" name="Picture 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964583" y="2999461"/>
            <a:ext cx="3328704" cy="304826"/>
          </a:xfrm>
          <a:prstGeom prst="rect">
            <a:avLst/>
          </a:prstGeom>
        </p:spPr>
      </p:pic>
      <p:sp>
        <p:nvSpPr>
          <p:cNvPr id="8" name="Rounded Rectangle 7"/>
          <p:cNvSpPr/>
          <p:nvPr>
            <p:custDataLst>
              <p:tags r:id="rId5"/>
            </p:custDataLst>
          </p:nvPr>
        </p:nvSpPr>
        <p:spPr>
          <a:xfrm>
            <a:off x="1575435" y="4399915"/>
            <a:ext cx="1476375" cy="549275"/>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GB" dirty="0">
              <a:solidFill>
                <a:schemeClr val="tx1"/>
              </a:solidFill>
              <a:latin typeface="Times New Roman" panose="02020603050405020304" charset="0"/>
              <a:cs typeface="Times New Roman" panose="02020603050405020304" charset="0"/>
            </a:endParaRPr>
          </a:p>
        </p:txBody>
      </p:sp>
      <p:sp>
        <p:nvSpPr>
          <p:cNvPr id="3080" name="TextBox 5"/>
          <p:cNvSpPr txBox="1">
            <a:spLocks noChangeArrowheads="1"/>
          </p:cNvSpPr>
          <p:nvPr>
            <p:custDataLst>
              <p:tags r:id="rId6"/>
            </p:custDataLst>
          </p:nvPr>
        </p:nvSpPr>
        <p:spPr bwMode="auto">
          <a:xfrm>
            <a:off x="391160" y="4399915"/>
            <a:ext cx="1144588" cy="369888"/>
          </a:xfrm>
          <a:prstGeom prst="rect">
            <a:avLst/>
          </a:prstGeom>
          <a:noFill/>
          <a:ln w="9525">
            <a:noFill/>
            <a:miter lim="800000"/>
          </a:ln>
        </p:spPr>
        <p:txBody>
          <a:bodyPr>
            <a:spAutoFit/>
          </a:bodyPr>
          <a:lstStyle/>
          <a:p>
            <a:r>
              <a:rPr lang="en-GB" altLang="en-US" b="1" dirty="0" smtClean="0">
                <a:latin typeface="Times New Roman" panose="02020603050405020304" charset="0"/>
                <a:cs typeface="Times New Roman" panose="02020603050405020304" charset="0"/>
              </a:rPr>
              <a:t>Answers</a:t>
            </a:r>
            <a:r>
              <a:rPr lang="en-GB" altLang="en-US" dirty="0" smtClean="0">
                <a:latin typeface="Times New Roman" panose="02020603050405020304" charset="0"/>
                <a:cs typeface="Times New Roman" panose="02020603050405020304" charset="0"/>
              </a:rPr>
              <a:t> </a:t>
            </a:r>
            <a:endParaRPr lang="en-GB" altLang="en-US" dirty="0">
              <a:latin typeface="Times New Roman" panose="02020603050405020304" charset="0"/>
              <a:cs typeface="Times New Roman" panose="02020603050405020304" charset="0"/>
            </a:endParaRPr>
          </a:p>
        </p:txBody>
      </p:sp>
      <p:sp>
        <p:nvSpPr>
          <p:cNvPr id="3082" name="Title 3"/>
          <p:cNvSpPr>
            <a:spLocks noGrp="1"/>
          </p:cNvSpPr>
          <p:nvPr>
            <p:custDataLst>
              <p:tags r:id="rId7"/>
            </p:custDataLst>
          </p:nvPr>
        </p:nvSpPr>
        <p:spPr>
          <a:xfrm>
            <a:off x="750570" y="1931670"/>
            <a:ext cx="8229600" cy="54864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Times New Roman" panose="02020603050405020304" charset="0"/>
                <a:ea typeface="+mj-ea"/>
                <a:cs typeface="Times New Roman" panose="02020603050405020304" charset="0"/>
              </a:defRPr>
            </a:lvl1pPr>
          </a:lstStyle>
          <a:p>
            <a:pPr algn="l"/>
            <a:r>
              <a:rPr lang="en-GB" altLang="en-US" sz="2000" b="1" dirty="0" smtClean="0">
                <a:latin typeface="Times New Roman" panose="02020603050405020304" charset="0"/>
                <a:cs typeface="Times New Roman" panose="02020603050405020304" charset="0"/>
              </a:rPr>
              <a:t>Worked Example 1 </a:t>
            </a:r>
            <a:endParaRPr lang="en-GB" altLang="en-US" sz="2000" b="1" dirty="0" smtClean="0">
              <a:latin typeface="Times New Roman" panose="02020603050405020304" charset="0"/>
              <a:cs typeface="Times New Roman" panose="02020603050405020304" charset="0"/>
            </a:endParaRPr>
          </a:p>
        </p:txBody>
      </p:sp>
      <p:sp>
        <p:nvSpPr>
          <p:cNvPr id="5" name="Oval Callout 1"/>
          <p:cNvSpPr/>
          <p:nvPr>
            <p:custDataLst>
              <p:tags r:id="rId8"/>
            </p:custDataLst>
          </p:nvPr>
        </p:nvSpPr>
        <p:spPr>
          <a:xfrm>
            <a:off x="3661410" y="2356485"/>
            <a:ext cx="914400" cy="457200"/>
          </a:xfrm>
          <a:prstGeom prst="wedgeEllipseCallout">
            <a:avLst>
              <a:gd name="adj1" fmla="val -114584"/>
              <a:gd name="adj2" fmla="val 8987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1</a:t>
            </a:r>
            <a:endParaRPr lang="en-GB" dirty="0"/>
          </a:p>
        </p:txBody>
      </p:sp>
      <p:sp>
        <p:nvSpPr>
          <p:cNvPr id="3086" name="Rectangle 2"/>
          <p:cNvSpPr>
            <a:spLocks noChangeArrowheads="1"/>
          </p:cNvSpPr>
          <p:nvPr>
            <p:custDataLst>
              <p:tags r:id="rId9"/>
            </p:custDataLst>
          </p:nvPr>
        </p:nvSpPr>
        <p:spPr bwMode="auto">
          <a:xfrm>
            <a:off x="3661410" y="3375978"/>
            <a:ext cx="2667000" cy="708025"/>
          </a:xfrm>
          <a:prstGeom prst="rect">
            <a:avLst/>
          </a:prstGeom>
          <a:noFill/>
          <a:ln w="9525">
            <a:noFill/>
            <a:miter lim="800000"/>
          </a:ln>
        </p:spPr>
        <p:txBody>
          <a:bodyPr>
            <a:spAutoFit/>
          </a:bodyPr>
          <a:lstStyle/>
          <a:p>
            <a:pPr>
              <a:tabLst>
                <a:tab pos="457200" algn="l"/>
              </a:tabLst>
            </a:pPr>
            <a:r>
              <a:rPr lang="en-US" altLang="en-US" sz="2000" b="1" dirty="0">
                <a:solidFill>
                  <a:srgbClr val="000000"/>
                </a:solidFill>
                <a:latin typeface="Times New Roman" panose="02020603050405020304" charset="0"/>
              </a:rPr>
              <a:t>b	</a:t>
            </a:r>
            <a:r>
              <a:rPr lang="en-US" altLang="en-US" sz="2000" dirty="0">
                <a:solidFill>
                  <a:srgbClr val="000000"/>
                </a:solidFill>
                <a:latin typeface="Times New Roman" panose="02020603050405020304" charset="0"/>
              </a:rPr>
              <a:t>Sketch the graph </a:t>
            </a:r>
            <a:endParaRPr lang="en-US" altLang="en-US" sz="2000" dirty="0">
              <a:solidFill>
                <a:srgbClr val="000000"/>
              </a:solidFill>
              <a:latin typeface="Times New Roman" panose="02020603050405020304" charset="0"/>
            </a:endParaRPr>
          </a:p>
          <a:p>
            <a:pPr>
              <a:tabLst>
                <a:tab pos="457200" algn="l"/>
              </a:tabLst>
            </a:pPr>
            <a:r>
              <a:rPr lang="en-US" altLang="en-US" sz="2000" dirty="0">
                <a:solidFill>
                  <a:srgbClr val="000000"/>
                </a:solidFill>
                <a:latin typeface="Times New Roman" panose="02020603050405020304" charset="0"/>
              </a:rPr>
              <a:t>	of the function f.</a:t>
            </a:r>
            <a:endParaRPr lang="en-US" altLang="en-US" sz="2000" dirty="0">
              <a:solidFill>
                <a:srgbClr val="000000"/>
              </a:solidFill>
              <a:latin typeface="Times New Roman" panose="02020603050405020304" charset="0"/>
            </a:endParaRPr>
          </a:p>
        </p:txBody>
      </p:sp>
      <p:sp>
        <p:nvSpPr>
          <p:cNvPr id="40" name="Rounded Rectangle 39"/>
          <p:cNvSpPr/>
          <p:nvPr>
            <p:custDataLst>
              <p:tags r:id="rId10"/>
            </p:custDataLst>
          </p:nvPr>
        </p:nvSpPr>
        <p:spPr>
          <a:xfrm>
            <a:off x="7519035" y="4399915"/>
            <a:ext cx="1476375" cy="549275"/>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GB" dirty="0">
              <a:solidFill>
                <a:schemeClr val="tx1"/>
              </a:solidFill>
              <a:latin typeface="Times New Roman" panose="02020603050405020304" charset="0"/>
              <a:cs typeface="Times New Roman" panose="02020603050405020304" charset="0"/>
            </a:endParaRPr>
          </a:p>
        </p:txBody>
      </p:sp>
      <p:sp>
        <p:nvSpPr>
          <p:cNvPr id="3089" name="Rectangle 3"/>
          <p:cNvSpPr>
            <a:spLocks noChangeArrowheads="1"/>
          </p:cNvSpPr>
          <p:nvPr>
            <p:custDataLst>
              <p:tags r:id="rId11"/>
            </p:custDataLst>
          </p:nvPr>
        </p:nvSpPr>
        <p:spPr bwMode="auto">
          <a:xfrm>
            <a:off x="794385" y="3382328"/>
            <a:ext cx="2286000" cy="1016000"/>
          </a:xfrm>
          <a:prstGeom prst="rect">
            <a:avLst/>
          </a:prstGeom>
          <a:noFill/>
          <a:ln w="9525">
            <a:noFill/>
            <a:miter lim="800000"/>
          </a:ln>
        </p:spPr>
        <p:txBody>
          <a:bodyPr>
            <a:spAutoFit/>
          </a:bodyPr>
          <a:lstStyle/>
          <a:p>
            <a:pPr>
              <a:tabLst>
                <a:tab pos="457200" algn="l"/>
              </a:tabLst>
            </a:pPr>
            <a:r>
              <a:rPr lang="en-US" altLang="en-US" sz="2000" b="1" dirty="0">
                <a:solidFill>
                  <a:srgbClr val="000000"/>
                </a:solidFill>
                <a:latin typeface="Times New Roman" panose="02020603050405020304" charset="0"/>
              </a:rPr>
              <a:t>a 	</a:t>
            </a:r>
            <a:r>
              <a:rPr lang="en-US" altLang="en-US" sz="2000" dirty="0">
                <a:solidFill>
                  <a:srgbClr val="000000"/>
                </a:solidFill>
                <a:latin typeface="Times New Roman" panose="02020603050405020304" charset="0"/>
              </a:rPr>
              <a:t>Write down 	the domain of 	the function f.</a:t>
            </a:r>
            <a:endParaRPr lang="en-US" altLang="en-US" sz="2000" dirty="0">
              <a:solidFill>
                <a:srgbClr val="000000"/>
              </a:solidFill>
              <a:latin typeface="Times New Roman" panose="02020603050405020304" charset="0"/>
            </a:endParaRPr>
          </a:p>
        </p:txBody>
      </p:sp>
      <p:pic>
        <p:nvPicPr>
          <p:cNvPr id="10" name="Picture 9"/>
          <p:cNvPicPr>
            <a:picLocks noChangeAspect="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697872" y="4538126"/>
            <a:ext cx="1231499" cy="2682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1"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nodePh="1">
                                  <p:stCondLst>
                                    <p:cond delay="0"/>
                                  </p:stCondLst>
                                  <p:endCondLst>
                                    <p:cond evt="begin" delay="0">
                                      <p:tn val="11"/>
                                    </p:cond>
                                  </p:end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Domain and range</a:t>
            </a:r>
            <a:endParaRPr lang="en-US" altLang="zh-CN"/>
          </a:p>
        </p:txBody>
      </p:sp>
      <p:sp>
        <p:nvSpPr>
          <p:cNvPr id="9219" name="TextBox 3"/>
          <p:cNvSpPr txBox="1">
            <a:spLocks noChangeArrowheads="1"/>
          </p:cNvSpPr>
          <p:nvPr>
            <p:custDataLst>
              <p:tags r:id="rId1"/>
            </p:custDataLst>
          </p:nvPr>
        </p:nvSpPr>
        <p:spPr bwMode="auto">
          <a:xfrm>
            <a:off x="860108" y="2436178"/>
            <a:ext cx="8569325" cy="3351212"/>
          </a:xfrm>
          <a:prstGeom prst="rect">
            <a:avLst/>
          </a:prstGeom>
          <a:noFill/>
          <a:ln>
            <a:noFill/>
          </a:ln>
        </p:spPr>
        <p:txBody>
          <a:bodyPr lIns="87276" tIns="43638" rIns="87276" bIns="43638">
            <a:spAutoFit/>
          </a:bodyPr>
          <a:lstStyle>
            <a:lvl1pPr marL="300355" indent="-300355" defTabSz="873125" eaLnBrk="0" hangingPunct="0">
              <a:defRPr>
                <a:solidFill>
                  <a:schemeClr val="tx1"/>
                </a:solidFill>
                <a:latin typeface="Arial" panose="020B0604020202020204" pitchFamily="34" charset="0"/>
              </a:defRPr>
            </a:lvl1pPr>
            <a:lvl2pPr marL="742950" indent="-285750" defTabSz="873125" eaLnBrk="0" hangingPunct="0">
              <a:defRPr>
                <a:solidFill>
                  <a:schemeClr val="tx1"/>
                </a:solidFill>
                <a:latin typeface="Arial" panose="020B0604020202020204" pitchFamily="34" charset="0"/>
              </a:defRPr>
            </a:lvl2pPr>
            <a:lvl3pPr marL="1143000" indent="-228600" defTabSz="873125" eaLnBrk="0" hangingPunct="0">
              <a:defRPr>
                <a:solidFill>
                  <a:schemeClr val="tx1"/>
                </a:solidFill>
                <a:latin typeface="Arial" panose="020B0604020202020204" pitchFamily="34" charset="0"/>
              </a:defRPr>
            </a:lvl3pPr>
            <a:lvl4pPr marL="1600200" indent="-228600" defTabSz="873125" eaLnBrk="0" hangingPunct="0">
              <a:defRPr>
                <a:solidFill>
                  <a:schemeClr val="tx1"/>
                </a:solidFill>
                <a:latin typeface="Arial" panose="020B0604020202020204" pitchFamily="34" charset="0"/>
              </a:defRPr>
            </a:lvl4pPr>
            <a:lvl5pPr marL="2057400" indent="-228600" defTabSz="873125" eaLnBrk="0" hangingPunct="0">
              <a:defRPr>
                <a:solidFill>
                  <a:schemeClr val="tx1"/>
                </a:solidFill>
                <a:latin typeface="Arial" panose="020B0604020202020204" pitchFamily="34" charset="0"/>
              </a:defRPr>
            </a:lvl5pPr>
            <a:lvl6pPr marL="2514600" indent="-228600" algn="ctr" defTabSz="873125" eaLnBrk="0" fontAlgn="base" hangingPunct="0">
              <a:spcBef>
                <a:spcPct val="0"/>
              </a:spcBef>
              <a:spcAft>
                <a:spcPct val="0"/>
              </a:spcAft>
              <a:defRPr>
                <a:solidFill>
                  <a:schemeClr val="tx1"/>
                </a:solidFill>
                <a:latin typeface="Arial" panose="020B0604020202020204" pitchFamily="34" charset="0"/>
              </a:defRPr>
            </a:lvl6pPr>
            <a:lvl7pPr marL="2971800" indent="-228600" algn="ctr" defTabSz="873125" eaLnBrk="0" fontAlgn="base" hangingPunct="0">
              <a:spcBef>
                <a:spcPct val="0"/>
              </a:spcBef>
              <a:spcAft>
                <a:spcPct val="0"/>
              </a:spcAft>
              <a:defRPr>
                <a:solidFill>
                  <a:schemeClr val="tx1"/>
                </a:solidFill>
                <a:latin typeface="Arial" panose="020B0604020202020204" pitchFamily="34" charset="0"/>
              </a:defRPr>
            </a:lvl7pPr>
            <a:lvl8pPr marL="3429000" indent="-228600" algn="ctr" defTabSz="873125" eaLnBrk="0" fontAlgn="base" hangingPunct="0">
              <a:spcBef>
                <a:spcPct val="0"/>
              </a:spcBef>
              <a:spcAft>
                <a:spcPct val="0"/>
              </a:spcAft>
              <a:defRPr>
                <a:solidFill>
                  <a:schemeClr val="tx1"/>
                </a:solidFill>
                <a:latin typeface="Arial" panose="020B0604020202020204" pitchFamily="34" charset="0"/>
              </a:defRPr>
            </a:lvl8pPr>
            <a:lvl9pPr marL="3886200" indent="-228600" algn="ctr" defTabSz="873125" eaLnBrk="0" fontAlgn="base" hangingPunct="0">
              <a:spcBef>
                <a:spcPct val="0"/>
              </a:spcBef>
              <a:spcAft>
                <a:spcPct val="0"/>
              </a:spcAft>
              <a:defRPr>
                <a:solidFill>
                  <a:schemeClr val="tx1"/>
                </a:solidFill>
                <a:latin typeface="Arial" panose="020B0604020202020204" pitchFamily="34" charset="0"/>
              </a:defRPr>
            </a:lvl9pPr>
          </a:lstStyle>
          <a:p>
            <a:pPr marL="0" indent="0" eaLnBrk="1" fontAlgn="auto" hangingPunct="1">
              <a:spcBef>
                <a:spcPts val="0"/>
              </a:spcBef>
              <a:spcAft>
                <a:spcPts val="0"/>
              </a:spcAft>
              <a:defRPr/>
            </a:pPr>
            <a:endParaRPr lang="en-US" sz="2000" b="1" dirty="0">
              <a:solidFill>
                <a:prstClr val="black"/>
              </a:solidFill>
              <a:latin typeface="Times New Roman" panose="02020603050405020304" charset="0"/>
            </a:endParaRPr>
          </a:p>
          <a:p>
            <a:pPr marL="0" indent="0" eaLnBrk="1" fontAlgn="auto" hangingPunct="1">
              <a:spcBef>
                <a:spcPts val="0"/>
              </a:spcBef>
              <a:spcAft>
                <a:spcPts val="0"/>
              </a:spcAft>
              <a:defRPr/>
            </a:pPr>
            <a:endParaRPr lang="en-US" sz="2000" b="1" dirty="0" smtClean="0">
              <a:solidFill>
                <a:prstClr val="black"/>
              </a:solidFill>
              <a:latin typeface="Times New Roman" panose="02020603050405020304" charset="0"/>
            </a:endParaRPr>
          </a:p>
          <a:p>
            <a:pPr marL="0" indent="0" eaLnBrk="1" fontAlgn="auto" hangingPunct="1">
              <a:spcBef>
                <a:spcPts val="0"/>
              </a:spcBef>
              <a:spcAft>
                <a:spcPts val="0"/>
              </a:spcAft>
              <a:tabLst>
                <a:tab pos="457200" algn="l"/>
              </a:tabLst>
              <a:defRPr/>
            </a:pPr>
            <a:r>
              <a:rPr lang="en-US" sz="2000" b="1" dirty="0" smtClean="0">
                <a:solidFill>
                  <a:prstClr val="black"/>
                </a:solidFill>
                <a:latin typeface="Times New Roman" panose="02020603050405020304" charset="0"/>
              </a:rPr>
              <a:t>     </a:t>
            </a:r>
            <a:endParaRPr lang="en-US" sz="2000" b="1" dirty="0">
              <a:solidFill>
                <a:prstClr val="black"/>
              </a:solidFill>
              <a:latin typeface="Times New Roman" panose="02020603050405020304" charset="0"/>
            </a:endParaRPr>
          </a:p>
          <a:p>
            <a:pPr marL="0" indent="0" eaLnBrk="1" fontAlgn="auto" hangingPunct="1">
              <a:spcBef>
                <a:spcPts val="0"/>
              </a:spcBef>
              <a:spcAft>
                <a:spcPts val="0"/>
              </a:spcAft>
              <a:defRPr/>
            </a:pPr>
            <a:endParaRPr lang="en-US" sz="2000" b="1" dirty="0" smtClean="0">
              <a:solidFill>
                <a:prstClr val="black"/>
              </a:solidFill>
              <a:latin typeface="Times New Roman" panose="02020603050405020304" charset="0"/>
            </a:endParaRPr>
          </a:p>
          <a:p>
            <a:pPr marL="0" indent="0" eaLnBrk="1" fontAlgn="auto" hangingPunct="1">
              <a:spcBef>
                <a:spcPts val="0"/>
              </a:spcBef>
              <a:spcAft>
                <a:spcPts val="0"/>
              </a:spcAft>
              <a:defRPr/>
            </a:pPr>
            <a:endParaRPr lang="en-US" sz="2000" b="1" dirty="0">
              <a:solidFill>
                <a:prstClr val="black"/>
              </a:solidFill>
              <a:latin typeface="Times New Roman" panose="02020603050405020304" charset="0"/>
            </a:endParaRPr>
          </a:p>
          <a:p>
            <a:pPr marL="0" indent="0" eaLnBrk="1" fontAlgn="auto" hangingPunct="1">
              <a:spcBef>
                <a:spcPts val="0"/>
              </a:spcBef>
              <a:spcAft>
                <a:spcPts val="0"/>
              </a:spcAft>
              <a:defRPr/>
            </a:pPr>
            <a:endParaRPr lang="en-US" sz="2000" b="1" dirty="0" smtClean="0">
              <a:solidFill>
                <a:prstClr val="black"/>
              </a:solidFill>
              <a:latin typeface="Times New Roman" panose="02020603050405020304" charset="0"/>
              <a:cs typeface="Arial" panose="020B0604020202020204" pitchFamily="34" charset="0"/>
            </a:endParaRPr>
          </a:p>
          <a:p>
            <a:pPr marL="0" indent="0" eaLnBrk="1" fontAlgn="auto" hangingPunct="1">
              <a:spcBef>
                <a:spcPts val="0"/>
              </a:spcBef>
              <a:spcAft>
                <a:spcPts val="0"/>
              </a:spcAft>
              <a:defRPr/>
            </a:pPr>
            <a:endParaRPr lang="en-US" sz="2000" b="1" dirty="0" smtClean="0">
              <a:solidFill>
                <a:prstClr val="black"/>
              </a:solidFill>
              <a:latin typeface="Times New Roman" panose="02020603050405020304" charset="0"/>
              <a:cs typeface="Arial" panose="020B0604020202020204" pitchFamily="34" charset="0"/>
            </a:endParaRPr>
          </a:p>
          <a:p>
            <a:pPr eaLnBrk="1" fontAlgn="auto" hangingPunct="1">
              <a:spcBef>
                <a:spcPts val="0"/>
              </a:spcBef>
              <a:spcAft>
                <a:spcPts val="0"/>
              </a:spcAft>
              <a:defRPr/>
            </a:pPr>
            <a:endParaRPr lang="en-US" dirty="0" smtClean="0">
              <a:solidFill>
                <a:prstClr val="black"/>
              </a:solidFill>
              <a:latin typeface="Times New Roman" panose="02020603050405020304" charset="0"/>
            </a:endParaRPr>
          </a:p>
          <a:p>
            <a:pPr eaLnBrk="1" fontAlgn="auto" hangingPunct="1">
              <a:spcBef>
                <a:spcPts val="0"/>
              </a:spcBef>
              <a:spcAft>
                <a:spcPts val="0"/>
              </a:spcAft>
              <a:buFontTx/>
              <a:buAutoNum type="alphaLcParenBoth"/>
              <a:defRPr/>
            </a:pPr>
            <a:endParaRPr lang="en-GB" dirty="0" smtClean="0">
              <a:solidFill>
                <a:prstClr val="black"/>
              </a:solidFill>
              <a:latin typeface="Times New Roman" panose="02020603050405020304" charset="0"/>
              <a:cs typeface="Arial" panose="020B0604020202020204" pitchFamily="34" charset="0"/>
            </a:endParaRPr>
          </a:p>
          <a:p>
            <a:pPr eaLnBrk="1" fontAlgn="auto" hangingPunct="1">
              <a:spcBef>
                <a:spcPts val="0"/>
              </a:spcBef>
              <a:spcAft>
                <a:spcPts val="0"/>
              </a:spcAft>
              <a:buFontTx/>
              <a:buAutoNum type="alphaLcParenBoth"/>
              <a:defRPr/>
            </a:pPr>
            <a:endParaRPr lang="en-GB" dirty="0" smtClean="0">
              <a:solidFill>
                <a:prstClr val="black"/>
              </a:solidFill>
              <a:latin typeface="Times New Roman" panose="02020603050405020304" charset="0"/>
              <a:cs typeface="Arial" panose="020B0604020202020204" pitchFamily="34" charset="0"/>
            </a:endParaRPr>
          </a:p>
          <a:p>
            <a:pPr eaLnBrk="1" fontAlgn="auto" hangingPunct="1">
              <a:spcBef>
                <a:spcPts val="0"/>
              </a:spcBef>
              <a:spcAft>
                <a:spcPts val="0"/>
              </a:spcAft>
              <a:buFontTx/>
              <a:buAutoNum type="alphaLcParenBoth"/>
              <a:defRPr/>
            </a:pPr>
            <a:endParaRPr lang="en-GB" dirty="0" smtClean="0">
              <a:solidFill>
                <a:prstClr val="black"/>
              </a:solidFill>
              <a:latin typeface="Times New Roman" panose="02020603050405020304" charset="0"/>
              <a:cs typeface="Arial" panose="020B0604020202020204" pitchFamily="34" charset="0"/>
            </a:endParaRPr>
          </a:p>
        </p:txBody>
      </p:sp>
      <p:sp>
        <p:nvSpPr>
          <p:cNvPr id="46" name="Rounded Rectangle 45"/>
          <p:cNvSpPr/>
          <p:nvPr>
            <p:custDataLst>
              <p:tags r:id="rId2"/>
            </p:custDataLst>
          </p:nvPr>
        </p:nvSpPr>
        <p:spPr>
          <a:xfrm>
            <a:off x="3766820" y="4371340"/>
            <a:ext cx="3133725" cy="2105025"/>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GB" b="1" dirty="0">
                <a:solidFill>
                  <a:prstClr val="black"/>
                </a:solidFill>
                <a:latin typeface="Times New Roman" panose="02020603050405020304" charset="0"/>
                <a:cs typeface="Times New Roman" panose="02020603050405020304" charset="0"/>
              </a:rPr>
              <a:t>b</a:t>
            </a:r>
            <a:endParaRPr lang="en-GB" b="1" dirty="0">
              <a:solidFill>
                <a:prstClr val="black"/>
              </a:solidFill>
              <a:latin typeface="Times New Roman" panose="02020603050405020304" charset="0"/>
              <a:cs typeface="Times New Roman" panose="02020603050405020304" charset="0"/>
            </a:endParaRPr>
          </a:p>
        </p:txBody>
      </p:sp>
      <p:sp>
        <p:nvSpPr>
          <p:cNvPr id="8" name="Rounded Rectangle 7"/>
          <p:cNvSpPr/>
          <p:nvPr>
            <p:custDataLst>
              <p:tags r:id="rId3"/>
            </p:custDataLst>
          </p:nvPr>
        </p:nvSpPr>
        <p:spPr>
          <a:xfrm>
            <a:off x="1663383" y="4371340"/>
            <a:ext cx="1476375" cy="549275"/>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GB" dirty="0">
              <a:solidFill>
                <a:prstClr val="black"/>
              </a:solidFill>
              <a:latin typeface="Times New Roman" panose="02020603050405020304" charset="0"/>
              <a:cs typeface="Times New Roman" panose="02020603050405020304" charset="0"/>
            </a:endParaRPr>
          </a:p>
        </p:txBody>
      </p:sp>
      <p:sp>
        <p:nvSpPr>
          <p:cNvPr id="5128" name="TextBox 5"/>
          <p:cNvSpPr txBox="1">
            <a:spLocks noChangeArrowheads="1"/>
          </p:cNvSpPr>
          <p:nvPr>
            <p:custDataLst>
              <p:tags r:id="rId4"/>
            </p:custDataLst>
          </p:nvPr>
        </p:nvSpPr>
        <p:spPr bwMode="auto">
          <a:xfrm>
            <a:off x="480695" y="4371340"/>
            <a:ext cx="1144588" cy="369888"/>
          </a:xfrm>
          <a:prstGeom prst="rect">
            <a:avLst/>
          </a:prstGeom>
          <a:noFill/>
          <a:ln w="9525">
            <a:noFill/>
            <a:miter lim="800000"/>
          </a:ln>
        </p:spPr>
        <p:txBody>
          <a:bodyPr>
            <a:spAutoFit/>
          </a:bodyPr>
          <a:lstStyle/>
          <a:p>
            <a:r>
              <a:rPr lang="en-GB" altLang="en-US" b="1" dirty="0" smtClean="0">
                <a:solidFill>
                  <a:srgbClr val="000000"/>
                </a:solidFill>
                <a:latin typeface="Times New Roman" panose="02020603050405020304" charset="0"/>
                <a:cs typeface="Times New Roman" panose="02020603050405020304" charset="0"/>
              </a:rPr>
              <a:t>Answers</a:t>
            </a:r>
            <a:r>
              <a:rPr lang="en-GB" altLang="en-US" dirty="0" smtClean="0">
                <a:solidFill>
                  <a:srgbClr val="000000"/>
                </a:solidFill>
                <a:latin typeface="Times New Roman" panose="02020603050405020304" charset="0"/>
                <a:cs typeface="Times New Roman" panose="02020603050405020304" charset="0"/>
              </a:rPr>
              <a:t> </a:t>
            </a:r>
            <a:endParaRPr lang="en-GB" altLang="en-US" dirty="0">
              <a:solidFill>
                <a:srgbClr val="000000"/>
              </a:solidFill>
              <a:latin typeface="Times New Roman" panose="02020603050405020304" charset="0"/>
              <a:cs typeface="Times New Roman" panose="02020603050405020304" charset="0"/>
            </a:endParaRPr>
          </a:p>
        </p:txBody>
      </p:sp>
      <p:sp>
        <p:nvSpPr>
          <p:cNvPr id="5130" name="Title 3"/>
          <p:cNvSpPr>
            <a:spLocks noGrp="1"/>
          </p:cNvSpPr>
          <p:nvPr>
            <p:custDataLst>
              <p:tags r:id="rId5"/>
            </p:custDataLst>
          </p:nvPr>
        </p:nvSpPr>
        <p:spPr>
          <a:xfrm>
            <a:off x="840105" y="1903095"/>
            <a:ext cx="8229600" cy="54864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Times New Roman" panose="02020603050405020304" charset="0"/>
                <a:ea typeface="+mj-ea"/>
                <a:cs typeface="Times New Roman" panose="02020603050405020304" charset="0"/>
              </a:defRPr>
            </a:lvl1pPr>
          </a:lstStyle>
          <a:p>
            <a:pPr algn="l"/>
            <a:r>
              <a:rPr lang="en-GB" altLang="en-US" sz="2000" b="1" dirty="0" smtClean="0">
                <a:latin typeface="Times New Roman" panose="02020603050405020304" charset="0"/>
                <a:cs typeface="Times New Roman" panose="02020603050405020304" charset="0"/>
              </a:rPr>
              <a:t>Worked Example 1 </a:t>
            </a:r>
            <a:endParaRPr lang="en-GB" altLang="en-US" sz="2000" b="1" dirty="0" smtClean="0">
              <a:latin typeface="Times New Roman" panose="02020603050405020304" charset="0"/>
              <a:cs typeface="Times New Roman" panose="02020603050405020304" charset="0"/>
            </a:endParaRPr>
          </a:p>
        </p:txBody>
      </p:sp>
      <p:sp>
        <p:nvSpPr>
          <p:cNvPr id="47" name="Oval Callout 46"/>
          <p:cNvSpPr/>
          <p:nvPr>
            <p:custDataLst>
              <p:tags r:id="rId6"/>
            </p:custDataLst>
          </p:nvPr>
        </p:nvSpPr>
        <p:spPr>
          <a:xfrm>
            <a:off x="7565708" y="5229300"/>
            <a:ext cx="1009650" cy="457200"/>
          </a:xfrm>
          <a:prstGeom prst="wedgeEllipseCallout">
            <a:avLst>
              <a:gd name="adj1" fmla="val -1042"/>
              <a:gd name="adj2" fmla="val -914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prstClr val="white"/>
                </a:solidFill>
              </a:rPr>
              <a:t>3</a:t>
            </a:r>
            <a:endParaRPr lang="en-GB" dirty="0">
              <a:solidFill>
                <a:prstClr val="white"/>
              </a:solidFill>
            </a:endParaRPr>
          </a:p>
        </p:txBody>
      </p:sp>
      <p:grpSp>
        <p:nvGrpSpPr>
          <p:cNvPr id="4" name="Group 21"/>
          <p:cNvGrpSpPr/>
          <p:nvPr/>
        </p:nvGrpSpPr>
        <p:grpSpPr bwMode="auto">
          <a:xfrm>
            <a:off x="4084320" y="4344353"/>
            <a:ext cx="2714625" cy="2066925"/>
            <a:chOff x="2219325" y="4124325"/>
            <a:chExt cx="2714438" cy="2066925"/>
          </a:xfrm>
        </p:grpSpPr>
        <p:grpSp>
          <p:nvGrpSpPr>
            <p:cNvPr id="5" name="Group 19"/>
            <p:cNvGrpSpPr/>
            <p:nvPr/>
          </p:nvGrpSpPr>
          <p:grpSpPr bwMode="auto">
            <a:xfrm>
              <a:off x="2219325" y="4305300"/>
              <a:ext cx="2590800" cy="1885950"/>
              <a:chOff x="2219325" y="4305300"/>
              <a:chExt cx="2590800" cy="1885950"/>
            </a:xfrm>
          </p:grpSpPr>
          <p:grpSp>
            <p:nvGrpSpPr>
              <p:cNvPr id="6" name="Group 17"/>
              <p:cNvGrpSpPr/>
              <p:nvPr/>
            </p:nvGrpSpPr>
            <p:grpSpPr bwMode="auto">
              <a:xfrm>
                <a:off x="2219325" y="4305300"/>
                <a:ext cx="2590800" cy="1885950"/>
                <a:chOff x="2219325" y="4305300"/>
                <a:chExt cx="2590800" cy="1885950"/>
              </a:xfrm>
            </p:grpSpPr>
            <p:sp>
              <p:nvSpPr>
                <p:cNvPr id="5146" name="TextBox 54"/>
                <p:cNvSpPr txBox="1">
                  <a:spLocks noChangeArrowheads="1"/>
                </p:cNvSpPr>
                <p:nvPr>
                  <p:custDataLst>
                    <p:tags r:id="rId7"/>
                  </p:custDataLst>
                </p:nvPr>
              </p:nvSpPr>
              <p:spPr bwMode="auto">
                <a:xfrm>
                  <a:off x="2790825" y="5448300"/>
                  <a:ext cx="417102" cy="307777"/>
                </a:xfrm>
                <a:prstGeom prst="rect">
                  <a:avLst/>
                </a:prstGeom>
                <a:noFill/>
                <a:ln w="9525">
                  <a:noFill/>
                  <a:miter lim="800000"/>
                </a:ln>
              </p:spPr>
              <p:txBody>
                <a:bodyPr wrap="none">
                  <a:spAutoFit/>
                </a:bodyPr>
                <a:lstStyle/>
                <a:p>
                  <a:r>
                    <a:rPr lang="en-GB" altLang="en-US" sz="1400" dirty="0">
                      <a:solidFill>
                        <a:srgbClr val="000000"/>
                      </a:solidFill>
                      <a:latin typeface="Times New Roman" panose="02020603050405020304" charset="0"/>
                      <a:cs typeface="Times New Roman" panose="02020603050405020304" charset="0"/>
                      <a:sym typeface="Symbol" panose="05050102010706020507" pitchFamily="18" charset="2"/>
                    </a:rPr>
                    <a:t>1</a:t>
                  </a:r>
                  <a:r>
                    <a:rPr lang="en-GB" altLang="en-US" sz="1400" dirty="0">
                      <a:solidFill>
                        <a:srgbClr val="000000"/>
                      </a:solidFill>
                      <a:latin typeface="Times New Roman" panose="02020603050405020304" charset="0"/>
                      <a:cs typeface="Times New Roman" panose="02020603050405020304" charset="0"/>
                    </a:rPr>
                    <a:t> </a:t>
                  </a:r>
                  <a:endParaRPr lang="en-GB" altLang="en-US" sz="1400" dirty="0">
                    <a:solidFill>
                      <a:srgbClr val="000000"/>
                    </a:solidFill>
                    <a:latin typeface="Times New Roman" panose="02020603050405020304" charset="0"/>
                    <a:cs typeface="Times New Roman" panose="02020603050405020304" charset="0"/>
                  </a:endParaRPr>
                </a:p>
              </p:txBody>
            </p:sp>
            <p:sp>
              <p:nvSpPr>
                <p:cNvPr id="5147" name="TextBox 55"/>
                <p:cNvSpPr txBox="1">
                  <a:spLocks noChangeArrowheads="1"/>
                </p:cNvSpPr>
                <p:nvPr>
                  <p:custDataLst>
                    <p:tags r:id="rId8"/>
                  </p:custDataLst>
                </p:nvPr>
              </p:nvSpPr>
              <p:spPr bwMode="auto">
                <a:xfrm>
                  <a:off x="2867025" y="4324350"/>
                  <a:ext cx="319318" cy="307777"/>
                </a:xfrm>
                <a:prstGeom prst="rect">
                  <a:avLst/>
                </a:prstGeom>
                <a:noFill/>
                <a:ln w="9525">
                  <a:noFill/>
                  <a:miter lim="800000"/>
                </a:ln>
              </p:spPr>
              <p:txBody>
                <a:bodyPr wrap="none">
                  <a:spAutoFit/>
                </a:bodyPr>
                <a:lstStyle/>
                <a:p>
                  <a:r>
                    <a:rPr lang="en-GB" altLang="en-US" sz="1400">
                      <a:solidFill>
                        <a:srgbClr val="000000"/>
                      </a:solidFill>
                      <a:latin typeface="Times New Roman" panose="02020603050405020304" charset="0"/>
                      <a:cs typeface="Times New Roman" panose="02020603050405020304" charset="0"/>
                      <a:sym typeface="Symbol" panose="05050102010706020507" pitchFamily="18" charset="2"/>
                    </a:rPr>
                    <a:t>5</a:t>
                  </a:r>
                  <a:r>
                    <a:rPr lang="en-GB" altLang="en-US" sz="1400">
                      <a:solidFill>
                        <a:srgbClr val="000000"/>
                      </a:solidFill>
                      <a:latin typeface="Times New Roman" panose="02020603050405020304" charset="0"/>
                      <a:cs typeface="Times New Roman" panose="02020603050405020304" charset="0"/>
                    </a:rPr>
                    <a:t> </a:t>
                  </a:r>
                  <a:endParaRPr lang="en-GB" altLang="en-US" sz="1400">
                    <a:solidFill>
                      <a:srgbClr val="000000"/>
                    </a:solidFill>
                    <a:latin typeface="Times New Roman" panose="02020603050405020304" charset="0"/>
                    <a:cs typeface="Times New Roman" panose="02020603050405020304" charset="0"/>
                  </a:endParaRPr>
                </a:p>
              </p:txBody>
            </p:sp>
            <p:grpSp>
              <p:nvGrpSpPr>
                <p:cNvPr id="7" name="Group 16"/>
                <p:cNvGrpSpPr/>
                <p:nvPr/>
              </p:nvGrpSpPr>
              <p:grpSpPr bwMode="auto">
                <a:xfrm>
                  <a:off x="2219325" y="4305300"/>
                  <a:ext cx="2590800" cy="1885950"/>
                  <a:chOff x="2219325" y="4305300"/>
                  <a:chExt cx="2590800" cy="1885950"/>
                </a:xfrm>
              </p:grpSpPr>
              <p:graphicFrame>
                <p:nvGraphicFramePr>
                  <p:cNvPr id="5149" name="Object 48"/>
                  <p:cNvGraphicFramePr>
                    <a:graphicFrameLocks noChangeAspect="1"/>
                  </p:cNvGraphicFramePr>
                  <p:nvPr>
                    <p:custDataLst>
                      <p:tags r:id="rId9"/>
                    </p:custDataLst>
                  </p:nvPr>
                </p:nvGraphicFramePr>
                <p:xfrm>
                  <a:off x="2219325" y="4305300"/>
                  <a:ext cx="2590800" cy="1885950"/>
                </p:xfrm>
                <a:graphic>
                  <a:graphicData uri="http://schemas.openxmlformats.org/presentationml/2006/ole">
                    <mc:AlternateContent xmlns:mc="http://schemas.openxmlformats.org/markup-compatibility/2006">
                      <mc:Choice xmlns:v="urn:schemas-microsoft-com:vml" Requires="v">
                        <p:oleObj spid="_x0000_s3131" name="Graph system" r:id="rId10" imgW="3670935" imgH="2675890" progId="">
                          <p:embed/>
                        </p:oleObj>
                      </mc:Choice>
                      <mc:Fallback>
                        <p:oleObj name="Graph system" r:id="rId10" imgW="3670935" imgH="2675890" progId="">
                          <p:embed/>
                          <p:pic>
                            <p:nvPicPr>
                              <p:cNvPr id="0" name="Picture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19325" y="4305300"/>
                                <a:ext cx="2590800" cy="188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Straight Connector 9"/>
                  <p:cNvCxnSpPr/>
                  <p:nvPr>
                    <p:custDataLst>
                      <p:tags r:id="rId12"/>
                    </p:custDataLst>
                  </p:nvPr>
                </p:nvCxnSpPr>
                <p:spPr>
                  <a:xfrm flipV="1">
                    <a:off x="2781261" y="5391150"/>
                    <a:ext cx="0" cy="92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custDataLst>
                      <p:tags r:id="rId13"/>
                    </p:custDataLst>
                  </p:nvPr>
                </p:nvCxnSpPr>
                <p:spPr>
                  <a:xfrm flipV="1">
                    <a:off x="4248011" y="5391150"/>
                    <a:ext cx="0" cy="92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custDataLst>
                      <p:tags r:id="rId14"/>
                    </p:custDataLst>
                  </p:nvPr>
                </p:nvCxnSpPr>
                <p:spPr>
                  <a:xfrm>
                    <a:off x="3066992" y="5610225"/>
                    <a:ext cx="920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custDataLst>
                      <p:tags r:id="rId15"/>
                    </p:custDataLst>
                  </p:nvPr>
                </p:nvCxnSpPr>
                <p:spPr>
                  <a:xfrm>
                    <a:off x="3066992" y="5991225"/>
                    <a:ext cx="920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custDataLst>
                      <p:tags r:id="rId16"/>
                    </p:custDataLst>
                  </p:nvPr>
                </p:nvCxnSpPr>
                <p:spPr>
                  <a:xfrm>
                    <a:off x="3066992" y="4476750"/>
                    <a:ext cx="920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48" name="TextBox 56"/>
                <p:cNvSpPr txBox="1">
                  <a:spLocks noChangeArrowheads="1"/>
                </p:cNvSpPr>
                <p:nvPr>
                  <p:custDataLst>
                    <p:tags r:id="rId17"/>
                  </p:custDataLst>
                </p:nvPr>
              </p:nvSpPr>
              <p:spPr bwMode="auto">
                <a:xfrm>
                  <a:off x="2790825" y="5819775"/>
                  <a:ext cx="417102" cy="307777"/>
                </a:xfrm>
                <a:prstGeom prst="rect">
                  <a:avLst/>
                </a:prstGeom>
                <a:noFill/>
                <a:ln w="9525">
                  <a:noFill/>
                  <a:miter lim="800000"/>
                </a:ln>
              </p:spPr>
              <p:txBody>
                <a:bodyPr wrap="none">
                  <a:spAutoFit/>
                </a:bodyPr>
                <a:lstStyle/>
                <a:p>
                  <a:r>
                    <a:rPr lang="en-GB" altLang="en-US" sz="1400">
                      <a:solidFill>
                        <a:srgbClr val="000000"/>
                      </a:solidFill>
                      <a:latin typeface="Times New Roman" panose="02020603050405020304" charset="0"/>
                      <a:cs typeface="Times New Roman" panose="02020603050405020304" charset="0"/>
                      <a:sym typeface="Symbol" panose="05050102010706020507" pitchFamily="18" charset="2"/>
                    </a:rPr>
                    <a:t>3</a:t>
                  </a:r>
                  <a:r>
                    <a:rPr lang="en-GB" altLang="en-US" sz="1400">
                      <a:solidFill>
                        <a:srgbClr val="000000"/>
                      </a:solidFill>
                      <a:latin typeface="Times New Roman" panose="02020603050405020304" charset="0"/>
                      <a:cs typeface="Times New Roman" panose="02020603050405020304" charset="0"/>
                    </a:rPr>
                    <a:t> </a:t>
                  </a:r>
                  <a:endParaRPr lang="en-GB" altLang="en-US" sz="1400">
                    <a:solidFill>
                      <a:srgbClr val="000000"/>
                    </a:solidFill>
                    <a:latin typeface="Times New Roman" panose="02020603050405020304" charset="0"/>
                    <a:cs typeface="Times New Roman" panose="02020603050405020304" charset="0"/>
                  </a:endParaRPr>
                </a:p>
              </p:txBody>
            </p:sp>
          </p:grpSp>
          <p:sp>
            <p:nvSpPr>
              <p:cNvPr id="5143" name="TextBox 49"/>
              <p:cNvSpPr txBox="1">
                <a:spLocks noChangeArrowheads="1"/>
              </p:cNvSpPr>
              <p:nvPr>
                <p:custDataLst>
                  <p:tags r:id="rId18"/>
                </p:custDataLst>
              </p:nvPr>
            </p:nvSpPr>
            <p:spPr bwMode="auto">
              <a:xfrm>
                <a:off x="2552700" y="5429250"/>
                <a:ext cx="417102" cy="307777"/>
              </a:xfrm>
              <a:prstGeom prst="rect">
                <a:avLst/>
              </a:prstGeom>
              <a:noFill/>
              <a:ln w="9525">
                <a:noFill/>
                <a:miter lim="800000"/>
              </a:ln>
            </p:spPr>
            <p:txBody>
              <a:bodyPr wrap="none">
                <a:spAutoFit/>
              </a:bodyPr>
              <a:lstStyle/>
              <a:p>
                <a:r>
                  <a:rPr lang="en-GB" altLang="en-US" sz="1400">
                    <a:solidFill>
                      <a:srgbClr val="000000"/>
                    </a:solidFill>
                    <a:latin typeface="Times New Roman" panose="02020603050405020304" charset="0"/>
                    <a:cs typeface="Times New Roman" panose="02020603050405020304" charset="0"/>
                    <a:sym typeface="Symbol" panose="05050102010706020507" pitchFamily="18" charset="2"/>
                  </a:rPr>
                  <a:t>1</a:t>
                </a:r>
                <a:r>
                  <a:rPr lang="en-GB" altLang="en-US" sz="1400">
                    <a:solidFill>
                      <a:srgbClr val="000000"/>
                    </a:solidFill>
                    <a:latin typeface="Times New Roman" panose="02020603050405020304" charset="0"/>
                    <a:cs typeface="Times New Roman" panose="02020603050405020304" charset="0"/>
                  </a:rPr>
                  <a:t> </a:t>
                </a:r>
                <a:endParaRPr lang="en-GB" altLang="en-US" sz="1400">
                  <a:solidFill>
                    <a:srgbClr val="000000"/>
                  </a:solidFill>
                  <a:latin typeface="Times New Roman" panose="02020603050405020304" charset="0"/>
                  <a:cs typeface="Times New Roman" panose="02020603050405020304" charset="0"/>
                </a:endParaRPr>
              </a:p>
            </p:txBody>
          </p:sp>
          <p:sp>
            <p:nvSpPr>
              <p:cNvPr id="5144" name="TextBox 50"/>
              <p:cNvSpPr txBox="1">
                <a:spLocks noChangeArrowheads="1"/>
              </p:cNvSpPr>
              <p:nvPr>
                <p:custDataLst>
                  <p:tags r:id="rId19"/>
                </p:custDataLst>
              </p:nvPr>
            </p:nvSpPr>
            <p:spPr bwMode="auto">
              <a:xfrm>
                <a:off x="4105275" y="5438775"/>
                <a:ext cx="319318" cy="307777"/>
              </a:xfrm>
              <a:prstGeom prst="rect">
                <a:avLst/>
              </a:prstGeom>
              <a:noFill/>
              <a:ln w="9525">
                <a:noFill/>
                <a:miter lim="800000"/>
              </a:ln>
            </p:spPr>
            <p:txBody>
              <a:bodyPr wrap="none">
                <a:spAutoFit/>
              </a:bodyPr>
              <a:lstStyle/>
              <a:p>
                <a:r>
                  <a:rPr lang="en-GB" altLang="en-US" sz="1400">
                    <a:solidFill>
                      <a:srgbClr val="000000"/>
                    </a:solidFill>
                    <a:latin typeface="Times New Roman" panose="02020603050405020304" charset="0"/>
                    <a:cs typeface="Times New Roman" panose="02020603050405020304" charset="0"/>
                    <a:sym typeface="Symbol" panose="05050102010706020507" pitchFamily="18" charset="2"/>
                  </a:rPr>
                  <a:t>3</a:t>
                </a:r>
                <a:r>
                  <a:rPr lang="en-GB" altLang="en-US" sz="1400">
                    <a:solidFill>
                      <a:srgbClr val="000000"/>
                    </a:solidFill>
                    <a:latin typeface="Times New Roman" panose="02020603050405020304" charset="0"/>
                    <a:cs typeface="Times New Roman" panose="02020603050405020304" charset="0"/>
                  </a:rPr>
                  <a:t> </a:t>
                </a:r>
                <a:endParaRPr lang="en-GB" altLang="en-US" sz="1400">
                  <a:solidFill>
                    <a:srgbClr val="000000"/>
                  </a:solidFill>
                  <a:latin typeface="Times New Roman" panose="02020603050405020304" charset="0"/>
                  <a:cs typeface="Times New Roman" panose="02020603050405020304" charset="0"/>
                </a:endParaRPr>
              </a:p>
            </p:txBody>
          </p:sp>
        </p:grpSp>
        <p:sp>
          <p:nvSpPr>
            <p:cNvPr id="5140" name="TextBox 20"/>
            <p:cNvSpPr txBox="1">
              <a:spLocks noChangeArrowheads="1"/>
            </p:cNvSpPr>
            <p:nvPr>
              <p:custDataLst>
                <p:tags r:id="rId20"/>
              </p:custDataLst>
            </p:nvPr>
          </p:nvSpPr>
          <p:spPr bwMode="auto">
            <a:xfrm>
              <a:off x="2733675" y="4124325"/>
              <a:ext cx="494046" cy="338554"/>
            </a:xfrm>
            <a:prstGeom prst="rect">
              <a:avLst/>
            </a:prstGeom>
            <a:noFill/>
            <a:ln w="9525">
              <a:noFill/>
              <a:miter lim="800000"/>
            </a:ln>
          </p:spPr>
          <p:txBody>
            <a:bodyPr wrap="none">
              <a:spAutoFit/>
            </a:bodyPr>
            <a:lstStyle/>
            <a:p>
              <a:r>
                <a:rPr lang="en-GB" altLang="en-US" sz="1600" dirty="0">
                  <a:solidFill>
                    <a:srgbClr val="000000"/>
                  </a:solidFill>
                  <a:latin typeface="Times New Roman" panose="02020603050405020304" charset="0"/>
                  <a:cs typeface="Times New Roman" panose="02020603050405020304" charset="0"/>
                </a:rPr>
                <a:t>f(</a:t>
              </a:r>
              <a:r>
                <a:rPr lang="en-GB" altLang="en-US" sz="1600" i="1" dirty="0">
                  <a:solidFill>
                    <a:srgbClr val="000000"/>
                  </a:solidFill>
                  <a:latin typeface="Times New Roman" panose="02020603050405020304" charset="0"/>
                  <a:cs typeface="Times New Roman" panose="02020603050405020304" charset="0"/>
                </a:rPr>
                <a:t>x</a:t>
              </a:r>
              <a:r>
                <a:rPr lang="en-GB" altLang="en-US" sz="1600" dirty="0">
                  <a:solidFill>
                    <a:srgbClr val="000000"/>
                  </a:solidFill>
                  <a:latin typeface="Times New Roman" panose="02020603050405020304" charset="0"/>
                  <a:cs typeface="Times New Roman" panose="02020603050405020304" charset="0"/>
                </a:rPr>
                <a:t>)</a:t>
              </a:r>
              <a:endParaRPr lang="en-GB" altLang="en-US" sz="1600" dirty="0">
                <a:solidFill>
                  <a:srgbClr val="000000"/>
                </a:solidFill>
                <a:latin typeface="Times New Roman" panose="02020603050405020304" charset="0"/>
                <a:cs typeface="Times New Roman" panose="02020603050405020304" charset="0"/>
              </a:endParaRPr>
            </a:p>
          </p:txBody>
        </p:sp>
        <p:sp>
          <p:nvSpPr>
            <p:cNvPr id="5141" name="TextBox 60"/>
            <p:cNvSpPr txBox="1">
              <a:spLocks noChangeArrowheads="1"/>
            </p:cNvSpPr>
            <p:nvPr>
              <p:custDataLst>
                <p:tags r:id="rId21"/>
              </p:custDataLst>
            </p:nvPr>
          </p:nvSpPr>
          <p:spPr bwMode="auto">
            <a:xfrm>
              <a:off x="4657725" y="5353050"/>
              <a:ext cx="276038" cy="338554"/>
            </a:xfrm>
            <a:prstGeom prst="rect">
              <a:avLst/>
            </a:prstGeom>
            <a:noFill/>
            <a:ln w="9525">
              <a:noFill/>
              <a:miter lim="800000"/>
            </a:ln>
          </p:spPr>
          <p:txBody>
            <a:bodyPr wrap="none">
              <a:spAutoFit/>
            </a:bodyPr>
            <a:lstStyle/>
            <a:p>
              <a:r>
                <a:rPr lang="en-GB" altLang="en-US" sz="1600" i="1">
                  <a:solidFill>
                    <a:srgbClr val="000000"/>
                  </a:solidFill>
                  <a:latin typeface="Times New Roman" panose="02020603050405020304" charset="0"/>
                  <a:cs typeface="Times New Roman" panose="02020603050405020304" charset="0"/>
                </a:rPr>
                <a:t>x</a:t>
              </a:r>
              <a:endParaRPr lang="en-GB" altLang="en-US" sz="1600">
                <a:solidFill>
                  <a:srgbClr val="000000"/>
                </a:solidFill>
                <a:latin typeface="Times New Roman" panose="02020603050405020304" charset="0"/>
                <a:cs typeface="Times New Roman" panose="02020603050405020304" charset="0"/>
              </a:endParaRPr>
            </a:p>
          </p:txBody>
        </p:sp>
      </p:grpSp>
      <p:sp>
        <p:nvSpPr>
          <p:cNvPr id="5135" name="Rectangle 2"/>
          <p:cNvSpPr>
            <a:spLocks noChangeArrowheads="1"/>
          </p:cNvSpPr>
          <p:nvPr>
            <p:custDataLst>
              <p:tags r:id="rId22"/>
            </p:custDataLst>
          </p:nvPr>
        </p:nvSpPr>
        <p:spPr bwMode="auto">
          <a:xfrm>
            <a:off x="3750945" y="3347403"/>
            <a:ext cx="2667000" cy="708025"/>
          </a:xfrm>
          <a:prstGeom prst="rect">
            <a:avLst/>
          </a:prstGeom>
          <a:noFill/>
          <a:ln w="9525">
            <a:noFill/>
            <a:miter lim="800000"/>
          </a:ln>
        </p:spPr>
        <p:txBody>
          <a:bodyPr>
            <a:spAutoFit/>
          </a:bodyPr>
          <a:lstStyle/>
          <a:p>
            <a:pPr>
              <a:tabLst>
                <a:tab pos="457200" algn="l"/>
              </a:tabLst>
            </a:pPr>
            <a:r>
              <a:rPr lang="en-US" altLang="en-US" sz="2000" b="1" dirty="0">
                <a:solidFill>
                  <a:srgbClr val="000000"/>
                </a:solidFill>
                <a:latin typeface="Times New Roman" panose="02020603050405020304" charset="0"/>
              </a:rPr>
              <a:t>b	</a:t>
            </a:r>
            <a:r>
              <a:rPr lang="en-US" altLang="en-US" sz="2000" dirty="0">
                <a:solidFill>
                  <a:srgbClr val="000000"/>
                </a:solidFill>
                <a:latin typeface="Times New Roman" panose="02020603050405020304" charset="0"/>
              </a:rPr>
              <a:t>Sketch the graph </a:t>
            </a:r>
            <a:endParaRPr lang="en-US" altLang="en-US" sz="2000" dirty="0">
              <a:solidFill>
                <a:srgbClr val="000000"/>
              </a:solidFill>
              <a:latin typeface="Times New Roman" panose="02020603050405020304" charset="0"/>
            </a:endParaRPr>
          </a:p>
          <a:p>
            <a:pPr>
              <a:tabLst>
                <a:tab pos="457200" algn="l"/>
              </a:tabLst>
            </a:pPr>
            <a:r>
              <a:rPr lang="en-US" altLang="en-US" sz="2000" dirty="0">
                <a:solidFill>
                  <a:srgbClr val="000000"/>
                </a:solidFill>
                <a:latin typeface="Times New Roman" panose="02020603050405020304" charset="0"/>
              </a:rPr>
              <a:t>	of the function f.</a:t>
            </a:r>
            <a:endParaRPr lang="en-US" altLang="en-US" sz="2000" dirty="0">
              <a:solidFill>
                <a:srgbClr val="000000"/>
              </a:solidFill>
              <a:latin typeface="Times New Roman" panose="02020603050405020304" charset="0"/>
            </a:endParaRPr>
          </a:p>
        </p:txBody>
      </p:sp>
      <p:sp>
        <p:nvSpPr>
          <p:cNvPr id="40" name="Rounded Rectangle 39"/>
          <p:cNvSpPr/>
          <p:nvPr>
            <p:custDataLst>
              <p:tags r:id="rId23"/>
            </p:custDataLst>
          </p:nvPr>
        </p:nvSpPr>
        <p:spPr>
          <a:xfrm>
            <a:off x="7606983" y="4371340"/>
            <a:ext cx="1476375" cy="549275"/>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GB" dirty="0">
              <a:solidFill>
                <a:prstClr val="black"/>
              </a:solidFill>
              <a:latin typeface="Times New Roman" panose="02020603050405020304" charset="0"/>
              <a:cs typeface="Times New Roman" panose="02020603050405020304" charset="0"/>
            </a:endParaRPr>
          </a:p>
        </p:txBody>
      </p:sp>
      <p:sp>
        <p:nvSpPr>
          <p:cNvPr id="5138" name="Rectangle 3"/>
          <p:cNvSpPr>
            <a:spLocks noChangeArrowheads="1"/>
          </p:cNvSpPr>
          <p:nvPr>
            <p:custDataLst>
              <p:tags r:id="rId24"/>
            </p:custDataLst>
          </p:nvPr>
        </p:nvSpPr>
        <p:spPr bwMode="auto">
          <a:xfrm>
            <a:off x="883920" y="3353753"/>
            <a:ext cx="2286000" cy="1016000"/>
          </a:xfrm>
          <a:prstGeom prst="rect">
            <a:avLst/>
          </a:prstGeom>
          <a:noFill/>
          <a:ln w="9525">
            <a:noFill/>
            <a:miter lim="800000"/>
          </a:ln>
        </p:spPr>
        <p:txBody>
          <a:bodyPr>
            <a:spAutoFit/>
          </a:bodyPr>
          <a:lstStyle/>
          <a:p>
            <a:pPr>
              <a:tabLst>
                <a:tab pos="457200" algn="l"/>
              </a:tabLst>
            </a:pPr>
            <a:r>
              <a:rPr lang="en-US" altLang="en-US" sz="2000" b="1" dirty="0">
                <a:solidFill>
                  <a:srgbClr val="000000"/>
                </a:solidFill>
                <a:latin typeface="Times New Roman" panose="02020603050405020304" charset="0"/>
              </a:rPr>
              <a:t>a 	</a:t>
            </a:r>
            <a:r>
              <a:rPr lang="en-US" altLang="en-US" sz="2000" dirty="0">
                <a:solidFill>
                  <a:srgbClr val="000000"/>
                </a:solidFill>
                <a:latin typeface="Times New Roman" panose="02020603050405020304" charset="0"/>
              </a:rPr>
              <a:t>Write down 	the domain of 	the function f.</a:t>
            </a:r>
            <a:endParaRPr lang="en-US" altLang="en-US" sz="2000" dirty="0">
              <a:solidFill>
                <a:srgbClr val="000000"/>
              </a:solidFill>
              <a:latin typeface="Times New Roman" panose="02020603050405020304" charset="0"/>
            </a:endParaRPr>
          </a:p>
        </p:txBody>
      </p:sp>
      <p:pic>
        <p:nvPicPr>
          <p:cNvPr id="11" name="Picture 10"/>
          <p:cNvPicPr>
            <a:picLocks noChangeAspect="1"/>
          </p:cNvPicPr>
          <p:nvPr>
            <p:custDataLst>
              <p:tags r:id="rId25"/>
            </p:custDataLst>
          </p:nvPr>
        </p:nvPicPr>
        <p:blipFill>
          <a:blip r:embed="rId26">
            <a:extLst>
              <a:ext uri="{28A0092B-C50C-407E-A947-70E740481C1C}">
                <a14:useLocalDpi xmlns:a14="http://schemas.microsoft.com/office/drawing/2010/main" val="0"/>
              </a:ext>
            </a:extLst>
          </a:blip>
          <a:stretch>
            <a:fillRect/>
          </a:stretch>
        </p:blipFill>
        <p:spPr>
          <a:xfrm>
            <a:off x="7711131" y="4499329"/>
            <a:ext cx="1268078" cy="298730"/>
          </a:xfrm>
          <a:prstGeom prst="rect">
            <a:avLst/>
          </a:prstGeom>
        </p:spPr>
      </p:pic>
      <p:pic>
        <p:nvPicPr>
          <p:cNvPr id="35" name="Picture 34"/>
          <p:cNvPicPr>
            <a:picLocks noChangeAspect="1"/>
          </p:cNvPicPr>
          <p:nvPr>
            <p:custDataLst>
              <p:tags r:id="rId27"/>
            </p:custDataLst>
          </p:nvPr>
        </p:nvPicPr>
        <p:blipFill>
          <a:blip r:embed="rId28">
            <a:extLst>
              <a:ext uri="{28A0092B-C50C-407E-A947-70E740481C1C}">
                <a14:useLocalDpi xmlns:a14="http://schemas.microsoft.com/office/drawing/2010/main" val="0"/>
              </a:ext>
            </a:extLst>
          </a:blip>
          <a:stretch>
            <a:fillRect/>
          </a:stretch>
        </p:blipFill>
        <p:spPr>
          <a:xfrm>
            <a:off x="1771332" y="4509839"/>
            <a:ext cx="1231499" cy="268247"/>
          </a:xfrm>
          <a:prstGeom prst="rect">
            <a:avLst/>
          </a:prstGeom>
        </p:spPr>
      </p:pic>
      <p:pic>
        <p:nvPicPr>
          <p:cNvPr id="36" name="Picture 35"/>
          <p:cNvPicPr>
            <a:picLocks noChangeAspect="1"/>
          </p:cNvPicPr>
          <p:nvPr>
            <p:custDataLst>
              <p:tags r:id="rId29"/>
            </p:custDataLst>
          </p:nvPr>
        </p:nvPicPr>
        <p:blipFill>
          <a:blip r:embed="rId30">
            <a:extLst>
              <a:ext uri="{28A0092B-C50C-407E-A947-70E740481C1C}">
                <a14:useLocalDpi xmlns:a14="http://schemas.microsoft.com/office/drawing/2010/main" val="0"/>
              </a:ext>
            </a:extLst>
          </a:blip>
          <a:stretch>
            <a:fillRect/>
          </a:stretch>
        </p:blipFill>
        <p:spPr>
          <a:xfrm>
            <a:off x="1054118" y="2970886"/>
            <a:ext cx="3328704" cy="304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randombar(horizontal)">
                                      <p:cBhvr>
                                        <p:cTn id="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 name="Rounded Rectangle 45"/>
          <p:cNvSpPr/>
          <p:nvPr>
            <p:custDataLst>
              <p:tags r:id="rId1"/>
            </p:custDataLst>
          </p:nvPr>
        </p:nvSpPr>
        <p:spPr>
          <a:xfrm>
            <a:off x="1466850" y="3419475"/>
            <a:ext cx="3552825" cy="2676525"/>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p>
            <a:pPr fontAlgn="auto">
              <a:spcBef>
                <a:spcPts val="0"/>
              </a:spcBef>
              <a:spcAft>
                <a:spcPts val="0"/>
              </a:spcAft>
              <a:defRPr/>
            </a:pPr>
            <a:endParaRPr lang="en-GB" b="1" dirty="0">
              <a:solidFill>
                <a:prstClr val="black"/>
              </a:solidFill>
              <a:latin typeface="Times New Roman" panose="02020603050405020304" charset="0"/>
              <a:cs typeface="Times New Roman" panose="02020603050405020304" charset="0"/>
            </a:endParaRPr>
          </a:p>
        </p:txBody>
      </p:sp>
      <p:sp>
        <p:nvSpPr>
          <p:cNvPr id="6151" name="TextBox 5"/>
          <p:cNvSpPr txBox="1">
            <a:spLocks noChangeArrowheads="1"/>
          </p:cNvSpPr>
          <p:nvPr>
            <p:custDataLst>
              <p:tags r:id="rId2"/>
            </p:custDataLst>
          </p:nvPr>
        </p:nvSpPr>
        <p:spPr bwMode="auto">
          <a:xfrm>
            <a:off x="368300" y="3429000"/>
            <a:ext cx="1144588" cy="369888"/>
          </a:xfrm>
          <a:prstGeom prst="rect">
            <a:avLst/>
          </a:prstGeom>
          <a:noFill/>
          <a:ln w="9525">
            <a:noFill/>
            <a:miter lim="800000"/>
          </a:ln>
        </p:spPr>
        <p:txBody>
          <a:bodyPr>
            <a:spAutoFit/>
          </a:bodyPr>
          <a:p>
            <a:r>
              <a:rPr lang="en-GB" altLang="en-US" b="1" dirty="0" smtClean="0">
                <a:solidFill>
                  <a:srgbClr val="000000"/>
                </a:solidFill>
                <a:latin typeface="Times New Roman" panose="02020603050405020304" charset="0"/>
                <a:cs typeface="Times New Roman" panose="02020603050405020304" charset="0"/>
              </a:rPr>
              <a:t>Answers</a:t>
            </a:r>
            <a:r>
              <a:rPr lang="en-GB" altLang="en-US" dirty="0" smtClean="0">
                <a:solidFill>
                  <a:srgbClr val="000000"/>
                </a:solidFill>
                <a:latin typeface="Times New Roman" panose="02020603050405020304" charset="0"/>
                <a:cs typeface="Times New Roman" panose="02020603050405020304" charset="0"/>
              </a:rPr>
              <a:t> </a:t>
            </a:r>
            <a:endParaRPr lang="en-GB" altLang="en-US" dirty="0">
              <a:solidFill>
                <a:srgbClr val="000000"/>
              </a:solidFill>
              <a:latin typeface="Times New Roman" panose="02020603050405020304" charset="0"/>
              <a:cs typeface="Times New Roman" panose="02020603050405020304" charset="0"/>
            </a:endParaRPr>
          </a:p>
        </p:txBody>
      </p:sp>
      <p:sp>
        <p:nvSpPr>
          <p:cNvPr id="6153" name="Title 3"/>
          <p:cNvSpPr>
            <a:spLocks noGrp="1"/>
          </p:cNvSpPr>
          <p:nvPr>
            <p:custDataLst>
              <p:tags r:id="rId3"/>
            </p:custDataLst>
          </p:nvPr>
        </p:nvSpPr>
        <p:spPr>
          <a:xfrm>
            <a:off x="365760" y="1097280"/>
            <a:ext cx="8229600" cy="54864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1" kern="1200">
                <a:solidFill>
                  <a:schemeClr val="tx1"/>
                </a:solidFill>
                <a:latin typeface="Times New Roman" panose="02020603050405020304" charset="0"/>
                <a:ea typeface="+mj-ea"/>
                <a:cs typeface="Times New Roman" panose="02020603050405020304" charset="0"/>
              </a:defRPr>
            </a:lvl1pPr>
          </a:lstStyle>
          <a:p>
            <a:pPr algn="l"/>
            <a:r>
              <a:rPr lang="en-GB" altLang="en-US" sz="2000" b="1" dirty="0" smtClean="0">
                <a:latin typeface="Times New Roman" panose="02020603050405020304" charset="0"/>
                <a:cs typeface="Times New Roman" panose="02020603050405020304" charset="0"/>
              </a:rPr>
              <a:t>Worked Example 2 </a:t>
            </a:r>
            <a:endParaRPr lang="en-GB" altLang="en-US" sz="2000" b="1" dirty="0" smtClean="0">
              <a:latin typeface="Times New Roman" panose="02020603050405020304" charset="0"/>
              <a:cs typeface="Times New Roman" panose="02020603050405020304" charset="0"/>
            </a:endParaRPr>
          </a:p>
        </p:txBody>
      </p:sp>
      <p:sp>
        <p:nvSpPr>
          <p:cNvPr id="4" name="Oval Callout 1"/>
          <p:cNvSpPr/>
          <p:nvPr>
            <p:custDataLst>
              <p:tags r:id="rId4"/>
            </p:custDataLst>
          </p:nvPr>
        </p:nvSpPr>
        <p:spPr>
          <a:xfrm>
            <a:off x="5338762" y="1417320"/>
            <a:ext cx="914400" cy="457200"/>
          </a:xfrm>
          <a:prstGeom prst="wedgeEllipseCallout">
            <a:avLst>
              <a:gd name="adj1" fmla="val -102083"/>
              <a:gd name="adj2" fmla="val 7737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prstClr val="white"/>
                </a:solidFill>
              </a:rPr>
              <a:t>1</a:t>
            </a:r>
            <a:endParaRPr lang="en-GB" dirty="0">
              <a:solidFill>
                <a:prstClr val="white"/>
              </a:solidFill>
            </a:endParaRPr>
          </a:p>
        </p:txBody>
      </p:sp>
      <p:grpSp>
        <p:nvGrpSpPr>
          <p:cNvPr id="5" name="Group 21"/>
          <p:cNvGrpSpPr/>
          <p:nvPr/>
        </p:nvGrpSpPr>
        <p:grpSpPr bwMode="auto">
          <a:xfrm>
            <a:off x="1704975" y="3467100"/>
            <a:ext cx="2952750" cy="2670175"/>
            <a:chOff x="2009814" y="3857623"/>
            <a:chExt cx="2952517" cy="2669979"/>
          </a:xfrm>
        </p:grpSpPr>
        <p:grpSp>
          <p:nvGrpSpPr>
            <p:cNvPr id="6" name="Group 19"/>
            <p:cNvGrpSpPr/>
            <p:nvPr/>
          </p:nvGrpSpPr>
          <p:grpSpPr bwMode="auto">
            <a:xfrm>
              <a:off x="2009814" y="4114800"/>
              <a:ext cx="2800139" cy="2412802"/>
              <a:chOff x="2009814" y="4114800"/>
              <a:chExt cx="2800139" cy="2412802"/>
            </a:xfrm>
          </p:grpSpPr>
          <p:grpSp>
            <p:nvGrpSpPr>
              <p:cNvPr id="7" name="Group 17"/>
              <p:cNvGrpSpPr/>
              <p:nvPr/>
            </p:nvGrpSpPr>
            <p:grpSpPr bwMode="auto">
              <a:xfrm>
                <a:off x="2114596" y="4119563"/>
                <a:ext cx="2695357" cy="2408039"/>
                <a:chOff x="2114596" y="4119563"/>
                <a:chExt cx="2695357" cy="2408039"/>
              </a:xfrm>
            </p:grpSpPr>
            <p:grpSp>
              <p:nvGrpSpPr>
                <p:cNvPr id="8" name="Group 16"/>
                <p:cNvGrpSpPr/>
                <p:nvPr/>
              </p:nvGrpSpPr>
              <p:grpSpPr bwMode="auto">
                <a:xfrm>
                  <a:off x="2219331" y="4119563"/>
                  <a:ext cx="2590622" cy="2257425"/>
                  <a:chOff x="2219331" y="4119563"/>
                  <a:chExt cx="2590622" cy="2257425"/>
                </a:xfrm>
              </p:grpSpPr>
              <p:graphicFrame>
                <p:nvGraphicFramePr>
                  <p:cNvPr id="6171" name="Object 48"/>
                  <p:cNvGraphicFramePr>
                    <a:graphicFrameLocks noChangeAspect="1"/>
                  </p:cNvGraphicFramePr>
                  <p:nvPr>
                    <p:custDataLst>
                      <p:tags r:id="rId5"/>
                    </p:custDataLst>
                  </p:nvPr>
                </p:nvGraphicFramePr>
                <p:xfrm>
                  <a:off x="2219331" y="4119563"/>
                  <a:ext cx="2590622" cy="2257425"/>
                </p:xfrm>
                <a:graphic>
                  <a:graphicData uri="http://schemas.openxmlformats.org/presentationml/2006/ole">
                    <mc:AlternateContent xmlns:mc="http://schemas.openxmlformats.org/markup-compatibility/2006">
                      <mc:Choice xmlns:v="urn:schemas-microsoft-com:vml" Requires="v">
                        <p:oleObj spid="_x0000_s4156" name="Graph system" r:id="rId6" imgW="3670935" imgH="3200400" progId="">
                          <p:embed/>
                        </p:oleObj>
                      </mc:Choice>
                      <mc:Fallback>
                        <p:oleObj name="Graph system" r:id="rId6" imgW="3670935" imgH="3200400" progId="">
                          <p:embed/>
                          <p:pic>
                            <p:nvPicPr>
                              <p:cNvPr id="0"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9331" y="4119563"/>
                                <a:ext cx="2590622" cy="225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Straight Connector 9"/>
                  <p:cNvCxnSpPr/>
                  <p:nvPr>
                    <p:custDataLst>
                      <p:tags r:id="rId8"/>
                    </p:custDataLst>
                  </p:nvPr>
                </p:nvCxnSpPr>
                <p:spPr>
                  <a:xfrm flipV="1">
                    <a:off x="4619458" y="6200601"/>
                    <a:ext cx="0" cy="92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custDataLst>
                      <p:tags r:id="rId9"/>
                    </p:custDataLst>
                  </p:nvPr>
                </p:nvCxnSpPr>
                <p:spPr>
                  <a:xfrm flipV="1">
                    <a:off x="3143200" y="6191077"/>
                    <a:ext cx="0" cy="92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custDataLst>
                      <p:tags r:id="rId10"/>
                    </p:custDataLst>
                  </p:nvPr>
                </p:nvCxnSpPr>
                <p:spPr>
                  <a:xfrm>
                    <a:off x="2333639" y="5486278"/>
                    <a:ext cx="920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custDataLst>
                      <p:tags r:id="rId11"/>
                    </p:custDataLst>
                  </p:nvPr>
                </p:nvCxnSpPr>
                <p:spPr>
                  <a:xfrm>
                    <a:off x="2314590" y="5914872"/>
                    <a:ext cx="920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custDataLst>
                      <p:tags r:id="rId12"/>
                    </p:custDataLst>
                  </p:nvPr>
                </p:nvCxnSpPr>
                <p:spPr>
                  <a:xfrm>
                    <a:off x="2305066" y="4267168"/>
                    <a:ext cx="920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68" name="TextBox 54"/>
                <p:cNvSpPr txBox="1">
                  <a:spLocks noChangeArrowheads="1"/>
                </p:cNvSpPr>
                <p:nvPr>
                  <p:custDataLst>
                    <p:tags r:id="rId13"/>
                  </p:custDataLst>
                </p:nvPr>
              </p:nvSpPr>
              <p:spPr bwMode="auto">
                <a:xfrm>
                  <a:off x="2114596" y="5334000"/>
                  <a:ext cx="319296" cy="307777"/>
                </a:xfrm>
                <a:prstGeom prst="rect">
                  <a:avLst/>
                </a:prstGeom>
                <a:noFill/>
                <a:ln w="9525">
                  <a:noFill/>
                  <a:miter lim="800000"/>
                </a:ln>
              </p:spPr>
              <p:txBody>
                <a:bodyPr wrap="none">
                  <a:spAutoFit/>
                </a:bodyPr>
                <a:lstStyle/>
                <a:p>
                  <a:r>
                    <a:rPr lang="en-GB" altLang="en-US" sz="1400">
                      <a:solidFill>
                        <a:srgbClr val="000000"/>
                      </a:solidFill>
                      <a:latin typeface="Times New Roman" panose="02020603050405020304" charset="0"/>
                      <a:cs typeface="Times New Roman" panose="02020603050405020304" charset="0"/>
                      <a:sym typeface="Symbol" panose="05050102010706020507" pitchFamily="18" charset="2"/>
                    </a:rPr>
                    <a:t>7</a:t>
                  </a:r>
                  <a:r>
                    <a:rPr lang="en-GB" altLang="en-US" sz="1400">
                      <a:solidFill>
                        <a:srgbClr val="000000"/>
                      </a:solidFill>
                      <a:latin typeface="Times New Roman" panose="02020603050405020304" charset="0"/>
                      <a:cs typeface="Times New Roman" panose="02020603050405020304" charset="0"/>
                    </a:rPr>
                    <a:t> </a:t>
                  </a:r>
                  <a:endParaRPr lang="en-GB" altLang="en-US" sz="1400">
                    <a:solidFill>
                      <a:srgbClr val="000000"/>
                    </a:solidFill>
                    <a:latin typeface="Times New Roman" panose="02020603050405020304" charset="0"/>
                    <a:cs typeface="Times New Roman" panose="02020603050405020304" charset="0"/>
                  </a:endParaRPr>
                </a:p>
              </p:txBody>
            </p:sp>
            <p:sp>
              <p:nvSpPr>
                <p:cNvPr id="6169" name="TextBox 55"/>
                <p:cNvSpPr txBox="1">
                  <a:spLocks noChangeArrowheads="1"/>
                </p:cNvSpPr>
                <p:nvPr>
                  <p:custDataLst>
                    <p:tags r:id="rId14"/>
                  </p:custDataLst>
                </p:nvPr>
              </p:nvSpPr>
              <p:spPr bwMode="auto">
                <a:xfrm>
                  <a:off x="4476639" y="6219825"/>
                  <a:ext cx="319296" cy="307777"/>
                </a:xfrm>
                <a:prstGeom prst="rect">
                  <a:avLst/>
                </a:prstGeom>
                <a:noFill/>
                <a:ln w="9525">
                  <a:noFill/>
                  <a:miter lim="800000"/>
                </a:ln>
              </p:spPr>
              <p:txBody>
                <a:bodyPr wrap="none">
                  <a:spAutoFit/>
                </a:bodyPr>
                <a:lstStyle/>
                <a:p>
                  <a:r>
                    <a:rPr lang="en-GB" altLang="en-US" sz="1400">
                      <a:solidFill>
                        <a:srgbClr val="000000"/>
                      </a:solidFill>
                      <a:latin typeface="Times New Roman" panose="02020603050405020304" charset="0"/>
                      <a:cs typeface="Times New Roman" panose="02020603050405020304" charset="0"/>
                      <a:sym typeface="Symbol" panose="05050102010706020507" pitchFamily="18" charset="2"/>
                    </a:rPr>
                    <a:t>6</a:t>
                  </a:r>
                  <a:r>
                    <a:rPr lang="en-GB" altLang="en-US" sz="1400">
                      <a:solidFill>
                        <a:srgbClr val="000000"/>
                      </a:solidFill>
                      <a:latin typeface="Times New Roman" panose="02020603050405020304" charset="0"/>
                      <a:cs typeface="Times New Roman" panose="02020603050405020304" charset="0"/>
                    </a:rPr>
                    <a:t> </a:t>
                  </a:r>
                  <a:endParaRPr lang="en-GB" altLang="en-US" sz="1400">
                    <a:solidFill>
                      <a:srgbClr val="000000"/>
                    </a:solidFill>
                    <a:latin typeface="Times New Roman" panose="02020603050405020304" charset="0"/>
                    <a:cs typeface="Times New Roman" panose="02020603050405020304" charset="0"/>
                  </a:endParaRPr>
                </a:p>
              </p:txBody>
            </p:sp>
            <p:sp>
              <p:nvSpPr>
                <p:cNvPr id="6170" name="TextBox 56"/>
                <p:cNvSpPr txBox="1">
                  <a:spLocks noChangeArrowheads="1"/>
                </p:cNvSpPr>
                <p:nvPr>
                  <p:custDataLst>
                    <p:tags r:id="rId15"/>
                  </p:custDataLst>
                </p:nvPr>
              </p:nvSpPr>
              <p:spPr bwMode="auto">
                <a:xfrm>
                  <a:off x="3009885" y="6219825"/>
                  <a:ext cx="319296" cy="307777"/>
                </a:xfrm>
                <a:prstGeom prst="rect">
                  <a:avLst/>
                </a:prstGeom>
                <a:noFill/>
                <a:ln w="9525">
                  <a:noFill/>
                  <a:miter lim="800000"/>
                </a:ln>
              </p:spPr>
              <p:txBody>
                <a:bodyPr wrap="none">
                  <a:spAutoFit/>
                </a:bodyPr>
                <a:lstStyle/>
                <a:p>
                  <a:r>
                    <a:rPr lang="en-GB" altLang="en-US" sz="1400">
                      <a:solidFill>
                        <a:srgbClr val="000000"/>
                      </a:solidFill>
                      <a:latin typeface="Times New Roman" panose="02020603050405020304" charset="0"/>
                      <a:cs typeface="Times New Roman" panose="02020603050405020304" charset="0"/>
                    </a:rPr>
                    <a:t>2 </a:t>
                  </a:r>
                  <a:endParaRPr lang="en-GB" altLang="en-US" sz="1400">
                    <a:solidFill>
                      <a:srgbClr val="000000"/>
                    </a:solidFill>
                    <a:latin typeface="Times New Roman" panose="02020603050405020304" charset="0"/>
                    <a:cs typeface="Times New Roman" panose="02020603050405020304" charset="0"/>
                  </a:endParaRPr>
                </a:p>
              </p:txBody>
            </p:sp>
          </p:grpSp>
          <p:sp>
            <p:nvSpPr>
              <p:cNvPr id="6165" name="TextBox 49"/>
              <p:cNvSpPr txBox="1">
                <a:spLocks noChangeArrowheads="1"/>
              </p:cNvSpPr>
              <p:nvPr>
                <p:custDataLst>
                  <p:tags r:id="rId16"/>
                </p:custDataLst>
              </p:nvPr>
            </p:nvSpPr>
            <p:spPr bwMode="auto">
              <a:xfrm>
                <a:off x="2009814" y="4114800"/>
                <a:ext cx="409058" cy="307777"/>
              </a:xfrm>
              <a:prstGeom prst="rect">
                <a:avLst/>
              </a:prstGeom>
              <a:noFill/>
              <a:ln w="9525">
                <a:noFill/>
                <a:miter lim="800000"/>
              </a:ln>
            </p:spPr>
            <p:txBody>
              <a:bodyPr wrap="none">
                <a:spAutoFit/>
              </a:bodyPr>
              <a:lstStyle/>
              <a:p>
                <a:r>
                  <a:rPr lang="en-GB" altLang="en-US" sz="1400">
                    <a:solidFill>
                      <a:srgbClr val="000000"/>
                    </a:solidFill>
                    <a:latin typeface="Times New Roman" panose="02020603050405020304" charset="0"/>
                    <a:cs typeface="Times New Roman" panose="02020603050405020304" charset="0"/>
                    <a:sym typeface="Symbol" panose="05050102010706020507" pitchFamily="18" charset="2"/>
                  </a:rPr>
                  <a:t>19</a:t>
                </a:r>
                <a:r>
                  <a:rPr lang="en-GB" altLang="en-US" sz="1400">
                    <a:solidFill>
                      <a:srgbClr val="000000"/>
                    </a:solidFill>
                    <a:latin typeface="Times New Roman" panose="02020603050405020304" charset="0"/>
                    <a:cs typeface="Times New Roman" panose="02020603050405020304" charset="0"/>
                  </a:rPr>
                  <a:t> </a:t>
                </a:r>
                <a:endParaRPr lang="en-GB" altLang="en-US" sz="1400">
                  <a:solidFill>
                    <a:srgbClr val="000000"/>
                  </a:solidFill>
                  <a:latin typeface="Times New Roman" panose="02020603050405020304" charset="0"/>
                  <a:cs typeface="Times New Roman" panose="02020603050405020304" charset="0"/>
                </a:endParaRPr>
              </a:p>
            </p:txBody>
          </p:sp>
          <p:sp>
            <p:nvSpPr>
              <p:cNvPr id="6166" name="TextBox 50"/>
              <p:cNvSpPr txBox="1">
                <a:spLocks noChangeArrowheads="1"/>
              </p:cNvSpPr>
              <p:nvPr>
                <p:custDataLst>
                  <p:tags r:id="rId17"/>
                </p:custDataLst>
              </p:nvPr>
            </p:nvSpPr>
            <p:spPr bwMode="auto">
              <a:xfrm>
                <a:off x="2105161" y="5753100"/>
                <a:ext cx="319318" cy="307777"/>
              </a:xfrm>
              <a:prstGeom prst="rect">
                <a:avLst/>
              </a:prstGeom>
              <a:noFill/>
              <a:ln w="9525">
                <a:noFill/>
                <a:miter lim="800000"/>
              </a:ln>
            </p:spPr>
            <p:txBody>
              <a:bodyPr wrap="none">
                <a:spAutoFit/>
              </a:bodyPr>
              <a:lstStyle/>
              <a:p>
                <a:r>
                  <a:rPr lang="en-GB" altLang="en-US" sz="1400">
                    <a:solidFill>
                      <a:srgbClr val="000000"/>
                    </a:solidFill>
                    <a:latin typeface="Times New Roman" panose="02020603050405020304" charset="0"/>
                    <a:cs typeface="Times New Roman" panose="02020603050405020304" charset="0"/>
                    <a:sym typeface="Symbol" panose="05050102010706020507" pitchFamily="18" charset="2"/>
                  </a:rPr>
                  <a:t>3</a:t>
                </a:r>
                <a:r>
                  <a:rPr lang="en-GB" altLang="en-US" sz="1400">
                    <a:solidFill>
                      <a:srgbClr val="000000"/>
                    </a:solidFill>
                    <a:latin typeface="Times New Roman" panose="02020603050405020304" charset="0"/>
                    <a:cs typeface="Times New Roman" panose="02020603050405020304" charset="0"/>
                  </a:rPr>
                  <a:t> </a:t>
                </a:r>
                <a:endParaRPr lang="en-GB" altLang="en-US" sz="1400">
                  <a:solidFill>
                    <a:srgbClr val="000000"/>
                  </a:solidFill>
                  <a:latin typeface="Times New Roman" panose="02020603050405020304" charset="0"/>
                  <a:cs typeface="Times New Roman" panose="02020603050405020304" charset="0"/>
                </a:endParaRPr>
              </a:p>
            </p:txBody>
          </p:sp>
        </p:grpSp>
        <p:sp>
          <p:nvSpPr>
            <p:cNvPr id="6162" name="TextBox 20"/>
            <p:cNvSpPr txBox="1">
              <a:spLocks noChangeArrowheads="1"/>
            </p:cNvSpPr>
            <p:nvPr>
              <p:custDataLst>
                <p:tags r:id="rId18"/>
              </p:custDataLst>
            </p:nvPr>
          </p:nvSpPr>
          <p:spPr bwMode="auto">
            <a:xfrm>
              <a:off x="2009827" y="3857623"/>
              <a:ext cx="494046" cy="338554"/>
            </a:xfrm>
            <a:prstGeom prst="rect">
              <a:avLst/>
            </a:prstGeom>
            <a:noFill/>
            <a:ln w="9525">
              <a:noFill/>
              <a:miter lim="800000"/>
            </a:ln>
          </p:spPr>
          <p:txBody>
            <a:bodyPr wrap="none">
              <a:spAutoFit/>
            </a:bodyPr>
            <a:lstStyle/>
            <a:p>
              <a:r>
                <a:rPr lang="en-GB" altLang="en-US" sz="1600">
                  <a:solidFill>
                    <a:srgbClr val="000000"/>
                  </a:solidFill>
                  <a:latin typeface="Times New Roman" panose="02020603050405020304" charset="0"/>
                  <a:cs typeface="Times New Roman" panose="02020603050405020304" charset="0"/>
                </a:rPr>
                <a:t>f(</a:t>
              </a:r>
              <a:r>
                <a:rPr lang="en-GB" altLang="en-US" sz="1600" i="1">
                  <a:solidFill>
                    <a:srgbClr val="000000"/>
                  </a:solidFill>
                  <a:latin typeface="Times New Roman" panose="02020603050405020304" charset="0"/>
                  <a:cs typeface="Times New Roman" panose="02020603050405020304" charset="0"/>
                </a:rPr>
                <a:t>x</a:t>
              </a:r>
              <a:r>
                <a:rPr lang="en-GB" altLang="en-US" sz="1600">
                  <a:solidFill>
                    <a:srgbClr val="000000"/>
                  </a:solidFill>
                  <a:latin typeface="Times New Roman" panose="02020603050405020304" charset="0"/>
                  <a:cs typeface="Times New Roman" panose="02020603050405020304" charset="0"/>
                </a:rPr>
                <a:t>)</a:t>
              </a:r>
              <a:endParaRPr lang="en-GB" altLang="en-US" sz="1600">
                <a:solidFill>
                  <a:srgbClr val="000000"/>
                </a:solidFill>
                <a:latin typeface="Times New Roman" panose="02020603050405020304" charset="0"/>
                <a:cs typeface="Times New Roman" panose="02020603050405020304" charset="0"/>
              </a:endParaRPr>
            </a:p>
          </p:txBody>
        </p:sp>
        <p:sp>
          <p:nvSpPr>
            <p:cNvPr id="6163" name="TextBox 60"/>
            <p:cNvSpPr txBox="1">
              <a:spLocks noChangeArrowheads="1"/>
            </p:cNvSpPr>
            <p:nvPr>
              <p:custDataLst>
                <p:tags r:id="rId19"/>
              </p:custDataLst>
            </p:nvPr>
          </p:nvSpPr>
          <p:spPr bwMode="auto">
            <a:xfrm>
              <a:off x="4686293" y="6105517"/>
              <a:ext cx="276038" cy="338554"/>
            </a:xfrm>
            <a:prstGeom prst="rect">
              <a:avLst/>
            </a:prstGeom>
            <a:noFill/>
            <a:ln w="9525">
              <a:noFill/>
              <a:miter lim="800000"/>
            </a:ln>
          </p:spPr>
          <p:txBody>
            <a:bodyPr wrap="none">
              <a:spAutoFit/>
            </a:bodyPr>
            <a:lstStyle/>
            <a:p>
              <a:r>
                <a:rPr lang="en-GB" altLang="en-US" sz="1600" i="1">
                  <a:solidFill>
                    <a:srgbClr val="000000"/>
                  </a:solidFill>
                  <a:latin typeface="Times New Roman" panose="02020603050405020304" charset="0"/>
                  <a:cs typeface="Times New Roman" panose="02020603050405020304" charset="0"/>
                </a:rPr>
                <a:t>x</a:t>
              </a:r>
              <a:endParaRPr lang="en-GB" altLang="en-US" sz="1600">
                <a:solidFill>
                  <a:srgbClr val="000000"/>
                </a:solidFill>
                <a:latin typeface="Times New Roman" panose="02020603050405020304" charset="0"/>
                <a:cs typeface="Times New Roman" panose="02020603050405020304" charset="0"/>
              </a:endParaRPr>
            </a:p>
          </p:txBody>
        </p:sp>
      </p:grpSp>
      <p:sp>
        <p:nvSpPr>
          <p:cNvPr id="40" name="Rounded Rectangle 39"/>
          <p:cNvSpPr/>
          <p:nvPr>
            <p:custDataLst>
              <p:tags r:id="rId20"/>
            </p:custDataLst>
          </p:nvPr>
        </p:nvSpPr>
        <p:spPr>
          <a:xfrm>
            <a:off x="5686425" y="3419475"/>
            <a:ext cx="1666875" cy="549275"/>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b="1" dirty="0">
                <a:solidFill>
                  <a:prstClr val="black"/>
                </a:solidFill>
                <a:latin typeface="Times New Roman" panose="02020603050405020304" charset="0"/>
                <a:cs typeface="Times New Roman" panose="02020603050405020304" charset="0"/>
                <a:sym typeface="Symbol" panose="05050102010706020507"/>
              </a:rPr>
              <a:t> </a:t>
            </a:r>
            <a:r>
              <a:rPr lang="en-GB" dirty="0">
                <a:solidFill>
                  <a:prstClr val="black"/>
                </a:solidFill>
                <a:latin typeface="Times New Roman" panose="02020603050405020304" charset="0"/>
                <a:cs typeface="Times New Roman" panose="02020603050405020304" charset="0"/>
                <a:sym typeface="Symbol" panose="05050102010706020507"/>
              </a:rPr>
              <a:t> </a:t>
            </a:r>
            <a:endParaRPr lang="en-GB" dirty="0">
              <a:solidFill>
                <a:prstClr val="black"/>
              </a:solidFill>
              <a:latin typeface="Times New Roman" panose="02020603050405020304" charset="0"/>
              <a:cs typeface="Times New Roman" panose="02020603050405020304" charset="0"/>
            </a:endParaRPr>
          </a:p>
        </p:txBody>
      </p:sp>
      <p:sp>
        <p:nvSpPr>
          <p:cNvPr id="6159" name="Rectangle 17"/>
          <p:cNvSpPr>
            <a:spLocks noChangeArrowheads="1"/>
          </p:cNvSpPr>
          <p:nvPr>
            <p:custDataLst>
              <p:tags r:id="rId21"/>
            </p:custDataLst>
          </p:nvPr>
        </p:nvSpPr>
        <p:spPr bwMode="auto">
          <a:xfrm>
            <a:off x="5572125" y="2697163"/>
            <a:ext cx="2154757" cy="400110"/>
          </a:xfrm>
          <a:prstGeom prst="rect">
            <a:avLst/>
          </a:prstGeom>
          <a:noFill/>
          <a:ln w="9525">
            <a:noFill/>
            <a:miter lim="800000"/>
          </a:ln>
        </p:spPr>
        <p:txBody>
          <a:bodyPr wrap="none">
            <a:spAutoFit/>
          </a:bodyPr>
          <a:lstStyle/>
          <a:p>
            <a:pPr>
              <a:tabLst>
                <a:tab pos="457200" algn="l"/>
              </a:tabLst>
            </a:pPr>
            <a:r>
              <a:rPr lang="en-US" altLang="en-US" sz="2000" dirty="0">
                <a:solidFill>
                  <a:srgbClr val="000000"/>
                </a:solidFill>
                <a:latin typeface="Times New Roman" panose="02020603050405020304" charset="0"/>
              </a:rPr>
              <a:t>Find the range of f.</a:t>
            </a:r>
            <a:endParaRPr lang="en-US" altLang="en-US" sz="2000" dirty="0">
              <a:solidFill>
                <a:srgbClr val="000000"/>
              </a:solidFill>
              <a:latin typeface="Times New Roman" panose="02020603050405020304" charset="0"/>
            </a:endParaRPr>
          </a:p>
        </p:txBody>
      </p:sp>
      <p:sp>
        <p:nvSpPr>
          <p:cNvPr id="32" name="Oval Callout 31"/>
          <p:cNvSpPr/>
          <p:nvPr>
            <p:custDataLst>
              <p:tags r:id="rId22"/>
            </p:custDataLst>
          </p:nvPr>
        </p:nvSpPr>
        <p:spPr>
          <a:xfrm>
            <a:off x="5795962" y="4300537"/>
            <a:ext cx="914400" cy="457200"/>
          </a:xfrm>
          <a:prstGeom prst="wedgeEllipseCallout">
            <a:avLst>
              <a:gd name="adj1" fmla="val -8333"/>
              <a:gd name="adj2" fmla="val -10228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prstClr val="white"/>
                </a:solidFill>
              </a:rPr>
              <a:t>2</a:t>
            </a:r>
            <a:endParaRPr lang="en-GB" dirty="0">
              <a:solidFill>
                <a:prstClr val="white"/>
              </a:solidFill>
            </a:endParaRPr>
          </a:p>
        </p:txBody>
      </p:sp>
      <p:pic>
        <p:nvPicPr>
          <p:cNvPr id="9" name="Picture 7"/>
          <p:cNvPicPr>
            <a:picLocks noChangeAspect="1"/>
          </p:cNvPicPr>
          <p:nvPr>
            <p:custDataLst>
              <p:tags r:id="rId23"/>
            </p:custDataLst>
          </p:nvPr>
        </p:nvPicPr>
        <p:blipFill>
          <a:blip r:embed="rId24">
            <a:extLst>
              <a:ext uri="{28A0092B-C50C-407E-A947-70E740481C1C}">
                <a14:useLocalDpi xmlns:a14="http://schemas.microsoft.com/office/drawing/2010/main" val="0"/>
              </a:ext>
            </a:extLst>
          </a:blip>
          <a:stretch>
            <a:fillRect/>
          </a:stretch>
        </p:blipFill>
        <p:spPr>
          <a:xfrm>
            <a:off x="3588289" y="2079924"/>
            <a:ext cx="3389670" cy="432854"/>
          </a:xfrm>
          <a:prstGeom prst="rect">
            <a:avLst/>
          </a:prstGeom>
        </p:spPr>
      </p:pic>
      <p:pic>
        <p:nvPicPr>
          <p:cNvPr id="14" name="Picture 13"/>
          <p:cNvPicPr>
            <a:picLocks noChangeAspect="1"/>
          </p:cNvPicPr>
          <p:nvPr>
            <p:custDataLst>
              <p:tags r:id="rId25"/>
            </p:custDataLst>
          </p:nvPr>
        </p:nvPicPr>
        <p:blipFill>
          <a:blip r:embed="rId26">
            <a:extLst>
              <a:ext uri="{28A0092B-C50C-407E-A947-70E740481C1C}">
                <a14:useLocalDpi xmlns:a14="http://schemas.microsoft.com/office/drawing/2010/main" val="0"/>
              </a:ext>
            </a:extLst>
          </a:blip>
          <a:stretch>
            <a:fillRect/>
          </a:stretch>
        </p:blipFill>
        <p:spPr>
          <a:xfrm>
            <a:off x="6086349" y="3552881"/>
            <a:ext cx="981541" cy="298730"/>
          </a:xfrm>
          <a:prstGeom prst="rect">
            <a:avLst/>
          </a:prstGeom>
        </p:spPr>
      </p:pic>
      <p:sp>
        <p:nvSpPr>
          <p:cNvPr id="11" name="标题 10"/>
          <p:cNvSpPr>
            <a:spLocks noGrp="1"/>
          </p:cNvSpPr>
          <p:nvPr>
            <p:ph type="title"/>
            <p:custDataLst>
              <p:tags r:id="rId27"/>
            </p:custDataLst>
          </p:nvPr>
        </p:nvSpPr>
        <p:spPr>
          <a:xfrm>
            <a:off x="260350" y="168910"/>
            <a:ext cx="4438015" cy="1004570"/>
          </a:xfrm>
        </p:spPr>
        <p:txBody>
          <a:bodyPr/>
          <a:p>
            <a:r>
              <a:rPr lang="en-US" altLang="zh-CN"/>
              <a:t>Domain and range</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1"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nodePh="1">
                                  <p:stCondLst>
                                    <p:cond delay="0"/>
                                  </p:stCondLst>
                                  <p:endCondLst>
                                    <p:cond evt="begin" delay="0">
                                      <p:tn val="8"/>
                                    </p:cond>
                                  </p:endCondLst>
                                  <p:childTnLst>
                                    <p:set>
                                      <p:cBhvr>
                                        <p:cTn id="9" dur="1" fill="hold">
                                          <p:stCondLst>
                                            <p:cond delay="0"/>
                                          </p:stCondLst>
                                        </p:cTn>
                                        <p:tgtEl>
                                          <p:spTgt spid="46">
                                            <p:txEl>
                                              <p:pRg st="0" end="0"/>
                                            </p:txEl>
                                          </p:spTgt>
                                        </p:tgtEl>
                                        <p:attrNameLst>
                                          <p:attrName>style.visibility</p:attrName>
                                        </p:attrNameLst>
                                      </p:cBhvr>
                                      <p:to>
                                        <p:strVal val="visible"/>
                                      </p:to>
                                    </p:set>
                                    <p:animEffect transition="in" filter="fade">
                                      <p:cBhvr>
                                        <p:cTn id="10" dur="500"/>
                                        <p:tgtEl>
                                          <p:spTgt spid="4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ldLvl="0" animBg="1"/>
      <p:bldP spid="3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a:t>
            </a:r>
            <a:endParaRPr lang="en-US" altLang="zh-CN"/>
          </a:p>
        </p:txBody>
      </p:sp>
      <p:sp>
        <p:nvSpPr>
          <p:cNvPr id="3" name="内容占位符 2"/>
          <p:cNvSpPr>
            <a:spLocks noGrp="1"/>
          </p:cNvSpPr>
          <p:nvPr>
            <p:ph idx="1"/>
          </p:nvPr>
        </p:nvSpPr>
        <p:spPr/>
        <p:txBody>
          <a:bodyPr>
            <a:normAutofit/>
          </a:bodyPr>
          <a:p>
            <a:r>
              <a:rPr lang="en-US" altLang="zh-CN"/>
              <a:t>Direct variation(</a:t>
            </a:r>
            <a:r>
              <a:rPr lang="en-US" altLang="zh-CN">
                <a:sym typeface="+mn-ea"/>
              </a:rPr>
              <a:t>直接变化)</a:t>
            </a:r>
            <a:r>
              <a:rPr lang="en-US" altLang="zh-CN"/>
              <a:t>: </a:t>
            </a:r>
            <a:r>
              <a:rPr lang="en-US" altLang="zh-CN">
                <a:sym typeface="+mn-ea"/>
              </a:rPr>
              <a:t>Direct variation refers to a mathematical relationship between two variables in which one variable increases (or decreases) in direct proportion to the other. </a:t>
            </a:r>
            <a:endParaRPr lang="en-US" altLang="zh-CN"/>
          </a:p>
          <a:p>
            <a:endParaRPr lang="en-US" altLang="zh-CN"/>
          </a:p>
          <a:p>
            <a:r>
              <a:rPr lang="en-US" altLang="zh-CN"/>
              <a:t>Constant of variation(</a:t>
            </a:r>
            <a:r>
              <a:rPr lang="en-US" altLang="zh-CN">
                <a:sym typeface="+mn-ea"/>
              </a:rPr>
              <a:t>变化常数)</a:t>
            </a:r>
            <a:r>
              <a:rPr lang="en-US" altLang="zh-CN"/>
              <a:t>: </a:t>
            </a:r>
            <a:r>
              <a:rPr lang="en-US" altLang="zh-CN">
                <a:sym typeface="+mn-ea"/>
              </a:rPr>
              <a:t>The constant of variation, often denoted as "k," is a numerical value that represents the rate of change or the proportionality factor in a direct variation equation. It indicates how much one variable changes in relation to changes in the other variable in a direct variation.</a:t>
            </a:r>
            <a:endParaRPr lang="en-US" altLang="zh-CN"/>
          </a:p>
          <a:p>
            <a:endParaRPr lang="en-US" altLang="zh-CN"/>
          </a:p>
          <a:p>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124460" y="1374140"/>
            <a:ext cx="11189970" cy="535495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234315" y="252730"/>
            <a:ext cx="10246360" cy="635254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Relations and Functions learning sheet.</a:t>
            </a:r>
            <a:endParaRPr lang="en-US" altLang="zh-CN"/>
          </a:p>
          <a:p>
            <a:endParaRPr lang="en-US" altLang="zh-CN"/>
          </a:p>
          <a:p>
            <a:r>
              <a:rPr lang="en-US" altLang="zh-CN"/>
              <a:t>Direct variation learning sheet.</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Number pattern</a:t>
            </a:r>
            <a:endParaRPr lang="en-US" altLang="zh-CN"/>
          </a:p>
        </p:txBody>
      </p:sp>
      <p:sp>
        <p:nvSpPr>
          <p:cNvPr id="3" name="内容占位符 2"/>
          <p:cNvSpPr>
            <a:spLocks noGrp="1"/>
          </p:cNvSpPr>
          <p:nvPr>
            <p:ph idx="1"/>
          </p:nvPr>
        </p:nvSpPr>
        <p:spPr/>
        <p:txBody>
          <a:bodyPr/>
          <a:p>
            <a:r>
              <a:rPr lang="zh-CN" altLang="en-US">
                <a:sym typeface="+mn-ea"/>
              </a:rPr>
              <a:t>A number pattern which increases (or decreases) by the same amount each time is called a linear sequence</a:t>
            </a:r>
            <a:r>
              <a:rPr lang="en-US" altLang="zh-CN">
                <a:sym typeface="+mn-ea"/>
              </a:rPr>
              <a:t>.</a:t>
            </a:r>
            <a:endParaRPr lang="en-US" altLang="zh-CN">
              <a:sym typeface="+mn-ea"/>
            </a:endParaRPr>
          </a:p>
        </p:txBody>
      </p:sp>
      <p:pic>
        <p:nvPicPr>
          <p:cNvPr id="4" name="图片 3"/>
          <p:cNvPicPr>
            <a:picLocks noChangeAspect="1"/>
          </p:cNvPicPr>
          <p:nvPr>
            <p:custDataLst>
              <p:tags r:id="rId1"/>
            </p:custDataLst>
          </p:nvPr>
        </p:nvPicPr>
        <p:blipFill>
          <a:blip r:embed="rId2"/>
          <a:stretch>
            <a:fillRect/>
          </a:stretch>
        </p:blipFill>
        <p:spPr>
          <a:xfrm>
            <a:off x="982345" y="3429000"/>
            <a:ext cx="6593205" cy="17075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75030" y="151130"/>
            <a:ext cx="10515600" cy="781685"/>
          </a:xfrm>
        </p:spPr>
        <p:txBody>
          <a:bodyPr/>
          <a:p>
            <a:r>
              <a:rPr lang="en-US" altLang="zh-CN"/>
              <a:t>Prepare for your class!</a:t>
            </a:r>
            <a:endParaRPr lang="en-US" altLang="zh-CN"/>
          </a:p>
        </p:txBody>
      </p:sp>
      <p:sp>
        <p:nvSpPr>
          <p:cNvPr id="3" name="内容占位符 2"/>
          <p:cNvSpPr>
            <a:spLocks noGrp="1"/>
          </p:cNvSpPr>
          <p:nvPr>
            <p:ph idx="1"/>
          </p:nvPr>
        </p:nvSpPr>
        <p:spPr>
          <a:xfrm>
            <a:off x="838200" y="1134745"/>
            <a:ext cx="10515600" cy="5042535"/>
          </a:xfrm>
        </p:spPr>
        <p:txBody>
          <a:bodyPr/>
          <a:p>
            <a:r>
              <a:rPr lang="en-US" altLang="zh-CN"/>
              <a:t>Textbook?							Calculator?</a:t>
            </a:r>
            <a:endParaRPr lang="en-US" altLang="zh-CN"/>
          </a:p>
          <a:p>
            <a:endParaRPr lang="en-US" altLang="zh-CN"/>
          </a:p>
          <a:p>
            <a:endParaRPr lang="en-US" altLang="zh-CN"/>
          </a:p>
          <a:p>
            <a:endParaRPr lang="en-US" altLang="zh-CN"/>
          </a:p>
          <a:p>
            <a:endParaRPr lang="en-US" altLang="zh-CN"/>
          </a:p>
          <a:p>
            <a:endParaRPr lang="en-US" altLang="zh-CN"/>
          </a:p>
          <a:p>
            <a:r>
              <a:rPr lang="en-US" altLang="zh-CN"/>
              <a:t>Stationary?						Toilet?</a:t>
            </a:r>
            <a:endParaRPr lang="en-US" altLang="zh-CN"/>
          </a:p>
          <a:p>
            <a:endParaRPr lang="en-US" altLang="zh-CN"/>
          </a:p>
          <a:p>
            <a:endParaRPr lang="en-US" altLang="zh-CN"/>
          </a:p>
        </p:txBody>
      </p:sp>
      <p:pic>
        <p:nvPicPr>
          <p:cNvPr id="100" name="图片 99"/>
          <p:cNvPicPr/>
          <p:nvPr/>
        </p:nvPicPr>
        <p:blipFill>
          <a:blip r:embed="rId1"/>
          <a:stretch>
            <a:fillRect/>
          </a:stretch>
        </p:blipFill>
        <p:spPr>
          <a:xfrm>
            <a:off x="1172845" y="1684655"/>
            <a:ext cx="1889125" cy="2350770"/>
          </a:xfrm>
          <a:prstGeom prst="rect">
            <a:avLst/>
          </a:prstGeom>
          <a:noFill/>
          <a:ln w="9525">
            <a:noFill/>
          </a:ln>
        </p:spPr>
      </p:pic>
      <p:pic>
        <p:nvPicPr>
          <p:cNvPr id="4" name="图片 3"/>
          <p:cNvPicPr>
            <a:picLocks noChangeAspect="1"/>
          </p:cNvPicPr>
          <p:nvPr>
            <p:custDataLst>
              <p:tags r:id="rId2"/>
            </p:custDataLst>
          </p:nvPr>
        </p:nvPicPr>
        <p:blipFill>
          <a:blip r:embed="rId3"/>
          <a:stretch>
            <a:fillRect/>
          </a:stretch>
        </p:blipFill>
        <p:spPr>
          <a:xfrm>
            <a:off x="1105535" y="4739640"/>
            <a:ext cx="1687830" cy="208597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7849870" y="1661795"/>
            <a:ext cx="2035810" cy="237363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8049260" y="4561840"/>
            <a:ext cx="1637030" cy="2263140"/>
          </a:xfrm>
          <a:prstGeom prst="rect">
            <a:avLst/>
          </a:prstGeom>
        </p:spPr>
      </p:pic>
      <p:sp>
        <p:nvSpPr>
          <p:cNvPr id="7" name="文本框 6"/>
          <p:cNvSpPr txBox="1"/>
          <p:nvPr/>
        </p:nvSpPr>
        <p:spPr>
          <a:xfrm>
            <a:off x="4314825" y="2985135"/>
            <a:ext cx="1787525" cy="521970"/>
          </a:xfrm>
          <a:prstGeom prst="rect">
            <a:avLst/>
          </a:prstGeom>
          <a:noFill/>
        </p:spPr>
        <p:txBody>
          <a:bodyPr wrap="square" rtlCol="0">
            <a:spAutoFit/>
          </a:bodyPr>
          <a:p>
            <a:r>
              <a:rPr lang="en-US" altLang="zh-CN" sz="2800"/>
              <a:t>Notebook?</a:t>
            </a:r>
            <a:endParaRPr lang="en-US" altLang="zh-CN" sz="2800"/>
          </a:p>
        </p:txBody>
      </p:sp>
      <p:pic>
        <p:nvPicPr>
          <p:cNvPr id="8" name="图片 7"/>
          <p:cNvPicPr/>
          <p:nvPr>
            <p:custDataLst>
              <p:tags r:id="rId8"/>
            </p:custDataLst>
          </p:nvPr>
        </p:nvPicPr>
        <p:blipFill>
          <a:blip r:embed="rId9"/>
          <a:stretch>
            <a:fillRect/>
          </a:stretch>
        </p:blipFill>
        <p:spPr>
          <a:xfrm>
            <a:off x="3985260" y="3596005"/>
            <a:ext cx="2822575" cy="204470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sz="2400"/>
              <a:t>Learning objectives:</a:t>
            </a:r>
            <a:endParaRPr lang="en-US" altLang="zh-CN" sz="2400"/>
          </a:p>
          <a:p>
            <a:pPr lvl="1"/>
            <a:r>
              <a:rPr lang="en-US" altLang="zh-CN" sz="2000"/>
              <a:t>Understand 2.3 Linear Functions and Slope-Intercept Form</a:t>
            </a:r>
            <a:endParaRPr lang="en-US" altLang="zh-CN" sz="2000"/>
          </a:p>
          <a:p>
            <a:pPr lvl="1"/>
            <a:r>
              <a:rPr lang="en-US" altLang="zh-CN" sz="2000"/>
              <a:t>Understand 2.4 More About Linear Equations</a:t>
            </a:r>
            <a:endParaRPr lang="en-US" altLang="zh-CN" sz="2000"/>
          </a:p>
          <a:p>
            <a:pPr>
              <a:buFont typeface="Wingdings" panose="05000000000000000000" charset="0"/>
              <a:buChar char="Ø"/>
            </a:pPr>
            <a:r>
              <a:rPr lang="en-US" altLang="zh-CN" sz="2400"/>
              <a:t>Prior knowledge:</a:t>
            </a:r>
            <a:endParaRPr lang="en-US" altLang="zh-CN" sz="2400"/>
          </a:p>
          <a:p>
            <a:pPr lvl="1"/>
            <a:r>
              <a:rPr lang="en-US" altLang="zh-CN" sz="2055">
                <a:sym typeface="+mn-ea"/>
              </a:rPr>
              <a:t>Understand </a:t>
            </a:r>
            <a:r>
              <a:rPr lang="en-US" altLang="zh-CN" sz="2055">
                <a:sym typeface="+mn-ea"/>
              </a:rPr>
              <a:t>2.1 Relations and Functions</a:t>
            </a:r>
            <a:endParaRPr lang="en-US" altLang="zh-CN" sz="2055"/>
          </a:p>
          <a:p>
            <a:pPr lvl="1"/>
            <a:r>
              <a:rPr lang="en-US" altLang="zh-CN" sz="2055">
                <a:sym typeface="+mn-ea"/>
              </a:rPr>
              <a:t>Understand </a:t>
            </a:r>
            <a:r>
              <a:rPr lang="en-US" altLang="zh-CN" sz="2055">
                <a:sym typeface="+mn-ea"/>
              </a:rPr>
              <a:t>2.2 Direct Variation</a:t>
            </a:r>
            <a:endParaRPr lang="en-US" altLang="zh-CN" sz="2055"/>
          </a:p>
          <a:p>
            <a:pPr lvl="0">
              <a:buFont typeface="Wingdings" panose="05000000000000000000" charset="0"/>
              <a:buChar char="Ø"/>
            </a:pPr>
            <a:r>
              <a:rPr lang="en-US" altLang="zh-CN" sz="2400"/>
              <a:t>Successful criteria:</a:t>
            </a:r>
            <a:endParaRPr lang="en-US" altLang="zh-CN" sz="2400"/>
          </a:p>
          <a:p>
            <a:pPr lvl="1"/>
            <a:r>
              <a:rPr lang="en-US" altLang="zh-CN" sz="2000"/>
              <a:t>Controlled Practice: Complete the Exit Card</a:t>
            </a:r>
            <a:endParaRPr lang="en-US" altLang="zh-CN" sz="2000"/>
          </a:p>
          <a:p>
            <a:pPr lvl="1"/>
            <a:r>
              <a:rPr lang="en-US" altLang="zh-CN" sz="2000"/>
              <a:t>Freer Practice: Complete questions to your interest</a:t>
            </a:r>
            <a:endParaRPr lang="en-US" altLang="zh-CN" sz="2000"/>
          </a:p>
          <a:p>
            <a:pPr>
              <a:buFont typeface="Wingdings" panose="05000000000000000000" charset="0"/>
              <a:buChar char="Ø"/>
            </a:pPr>
            <a:r>
              <a:rPr lang="en-US" altLang="zh-CN" sz="2400"/>
              <a:t>Learning activities: </a:t>
            </a:r>
            <a:endParaRPr lang="en-US" altLang="zh-CN" sz="2400"/>
          </a:p>
          <a:p>
            <a:pPr marL="457200" lvl="1" indent="0">
              <a:buNone/>
            </a:pPr>
            <a:r>
              <a:rPr lang="en-US" altLang="zh-CN" sz="2000"/>
              <a:t>1. Preview and Vocabulary Check (10 minutes): </a:t>
            </a:r>
            <a:endParaRPr lang="en-US" altLang="zh-CN" sz="2000"/>
          </a:p>
          <a:p>
            <a:pPr marL="914400" lvl="2" indent="0">
              <a:buNone/>
            </a:pPr>
            <a:r>
              <a:rPr lang="en-US" altLang="zh-CN" sz="1665"/>
              <a:t>Quickly scan through the text and noting any unfamiliar terms.</a:t>
            </a:r>
            <a:endParaRPr lang="en-US" altLang="zh-CN" sz="1665"/>
          </a:p>
          <a:p>
            <a:pPr marL="457200" lvl="1" indent="0">
              <a:buNone/>
            </a:pPr>
            <a:r>
              <a:rPr lang="en-US" altLang="zh-CN" sz="2000"/>
              <a:t>2. Comprehend the Presentation (45 minutes):</a:t>
            </a:r>
            <a:endParaRPr lang="en-US" altLang="zh-CN" sz="2000"/>
          </a:p>
          <a:p>
            <a:pPr marL="457200" lvl="1" indent="0">
              <a:buNone/>
            </a:pPr>
            <a:r>
              <a:rPr lang="en-US" altLang="zh-CN" sz="2000"/>
              <a:t>3. Exit Card Completion (25 minutes):</a:t>
            </a:r>
            <a:endParaRPr lang="en-US" altLang="zh-CN" sz="2000"/>
          </a:p>
          <a:p>
            <a:pPr marL="457200" lvl="1" indent="0">
              <a:buNone/>
            </a:pPr>
            <a:r>
              <a:rPr lang="en-US" altLang="zh-CN" sz="2000"/>
              <a:t>4. Main Idea Summary and Reflection (5 minute): </a:t>
            </a:r>
            <a:endParaRPr lang="en-US" altLang="zh-CN" sz="2000"/>
          </a:p>
          <a:p>
            <a:pPr lvl="0"/>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526415" y="5049520"/>
            <a:ext cx="386080" cy="2470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8960" y="340995"/>
            <a:ext cx="2449195" cy="677545"/>
          </a:xfrm>
        </p:spPr>
        <p:txBody>
          <a:bodyPr>
            <a:normAutofit fontScale="90000"/>
          </a:bodyPr>
          <a:p>
            <a:r>
              <a:rPr lang="en-US" altLang="zh-CN"/>
              <a:t>Key terms:</a:t>
            </a:r>
            <a:endParaRPr lang="en-US" altLang="zh-CN"/>
          </a:p>
        </p:txBody>
      </p:sp>
      <p:sp>
        <p:nvSpPr>
          <p:cNvPr id="3" name="内容占位符 2"/>
          <p:cNvSpPr>
            <a:spLocks noGrp="1"/>
          </p:cNvSpPr>
          <p:nvPr>
            <p:ph idx="1"/>
          </p:nvPr>
        </p:nvSpPr>
        <p:spPr>
          <a:xfrm>
            <a:off x="568960" y="1367790"/>
            <a:ext cx="10514330" cy="4901565"/>
          </a:xfrm>
        </p:spPr>
        <p:txBody>
          <a:bodyPr>
            <a:noAutofit/>
          </a:bodyPr>
          <a:p>
            <a:r>
              <a:rPr lang="en-US" altLang="zh-CN" sz="2400"/>
              <a:t>Slope (斜率): The steepness or incline of a line on a graph, representing the rate of change between two variables. It is typically denoted by the letter "m" in linear equations like y = mx + b.</a:t>
            </a:r>
            <a:endParaRPr lang="en-US" altLang="zh-CN" sz="2400"/>
          </a:p>
          <a:p>
            <a:r>
              <a:rPr lang="en-US" altLang="zh-CN" sz="2400"/>
              <a:t>Linear equation (线性方程): An equation that describes a linear relationship between variables. It can be written in the form of y = mx + b, where "m" is the slope and "b" is the y-intercept.</a:t>
            </a:r>
            <a:endParaRPr lang="en-US" altLang="zh-CN" sz="2400"/>
          </a:p>
          <a:p>
            <a:r>
              <a:rPr lang="en-US" altLang="zh-CN" sz="2400"/>
              <a:t>Y-intercept (纵轴截距): The point at which a line intersects the vertical or y-axis on a graph. In the linear equation y = mx + b, "b" represents the y-intercept.</a:t>
            </a:r>
            <a:endParaRPr lang="en-US" altLang="zh-CN" sz="2400"/>
          </a:p>
          <a:p>
            <a:r>
              <a:rPr lang="en-US" altLang="zh-CN" sz="2400"/>
              <a:t>X-intercept (横轴截距): The point at which a line intersects the horizontal or x-axis on a graph. It is the value of x when y = 0.</a:t>
            </a:r>
            <a:endParaRPr lang="en-US" altLang="zh-CN" sz="2400"/>
          </a:p>
          <a:p>
            <a:r>
              <a:rPr lang="en-US" altLang="zh-CN" sz="2400"/>
              <a:t>Slope-intercept form (斜率截距式): A specific form of a linear equation, written as y = mx + b, where "m" is the slope of the line, and "b" is the y-intercept. This form is convenient for graphing linear functions.</a:t>
            </a:r>
            <a:endParaRPr lang="en-US" altLang="zh-CN"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97155" y="1311910"/>
            <a:ext cx="10869295" cy="540448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custDataLst>
              <p:tags r:id="rId1"/>
            </p:custDataLst>
          </p:nvPr>
        </p:nvGraphicFramePr>
        <p:xfrm>
          <a:off x="219075" y="219075"/>
          <a:ext cx="10211435" cy="5813425"/>
        </p:xfrm>
        <a:graphic>
          <a:graphicData uri="http://schemas.openxmlformats.org/presentationml/2006/ole">
            <mc:AlternateContent xmlns:mc="http://schemas.openxmlformats.org/markup-compatibility/2006">
              <mc:Choice xmlns:v="urn:schemas-microsoft-com:vml" Requires="v">
                <p:oleObj spid="_x0000_s5" name="" r:id="rId2" imgW="8845550" imgH="5289550" progId="Paint.Picture">
                  <p:embed/>
                </p:oleObj>
              </mc:Choice>
              <mc:Fallback>
                <p:oleObj name="" r:id="rId2" imgW="8845550" imgH="5289550" progId="Paint.Picture">
                  <p:embed/>
                  <p:pic>
                    <p:nvPicPr>
                      <p:cNvPr id="0" name="图片 4"/>
                      <p:cNvPicPr/>
                      <p:nvPr/>
                    </p:nvPicPr>
                    <p:blipFill>
                      <a:blip r:embed="rId3"/>
                      <a:stretch>
                        <a:fillRect/>
                      </a:stretch>
                    </p:blipFill>
                    <p:spPr>
                      <a:xfrm>
                        <a:off x="219075" y="219075"/>
                        <a:ext cx="10211435" cy="5813425"/>
                      </a:xfrm>
                      <a:prstGeom prst="rect">
                        <a:avLst/>
                      </a:prstGeom>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276860" y="1494790"/>
            <a:ext cx="11637645" cy="49085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Intercepts</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773430" y="1459865"/>
            <a:ext cx="6303645" cy="54756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97155" y="1266825"/>
            <a:ext cx="11786870" cy="2095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132715" y="159385"/>
            <a:ext cx="8718550" cy="26181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93090" y="365125"/>
            <a:ext cx="2535555" cy="769620"/>
          </a:xfrm>
        </p:spPr>
        <p:txBody>
          <a:bodyPr/>
          <a:p>
            <a:r>
              <a:rPr lang="en-US" altLang="zh-CN"/>
              <a:t>Key terms</a:t>
            </a:r>
            <a:endParaRPr lang="en-US" altLang="zh-CN"/>
          </a:p>
        </p:txBody>
      </p:sp>
      <p:sp>
        <p:nvSpPr>
          <p:cNvPr id="3" name="内容占位符 2"/>
          <p:cNvSpPr>
            <a:spLocks noGrp="1"/>
          </p:cNvSpPr>
          <p:nvPr>
            <p:ph idx="1"/>
          </p:nvPr>
        </p:nvSpPr>
        <p:spPr>
          <a:xfrm>
            <a:off x="593090" y="1513840"/>
            <a:ext cx="10515600" cy="4351338"/>
          </a:xfrm>
        </p:spPr>
        <p:txBody>
          <a:bodyPr>
            <a:noAutofit/>
          </a:bodyPr>
          <a:p>
            <a:pPr marL="0" indent="0">
              <a:buNone/>
            </a:pPr>
            <a:r>
              <a:rPr lang="zh-CN" altLang="en-US" sz="2000"/>
              <a:t>Point-slope form (点斜式): A form of a linear equation used to represent a straight line on a graph. It is written in the form of y - y₁ = m(x - x₁), where (x₁, y₁) is a specific point on the line, and "m" is the slope of the line.</a:t>
            </a:r>
            <a:endParaRPr lang="zh-CN" altLang="en-US" sz="2000"/>
          </a:p>
          <a:p>
            <a:endParaRPr lang="zh-CN" altLang="en-US" sz="2000"/>
          </a:p>
          <a:p>
            <a:pPr marL="0" indent="0">
              <a:buNone/>
            </a:pPr>
            <a:r>
              <a:rPr lang="zh-CN" altLang="en-US" sz="2000"/>
              <a:t>Standard form (标准式): A standard way of writing a linear equation in two variables (x and y). In the context of linear equations, it typically refers to an equation in the form Ax + By = C</a:t>
            </a:r>
            <a:r>
              <a:rPr lang="en-US" altLang="zh-CN" sz="2000"/>
              <a:t>.</a:t>
            </a:r>
            <a:endParaRPr lang="en-US" altLang="zh-CN" sz="2000"/>
          </a:p>
          <a:p>
            <a:pPr marL="0" indent="0">
              <a:buNone/>
            </a:pPr>
            <a:endParaRPr lang="en-US" altLang="zh-CN" sz="2000"/>
          </a:p>
          <a:p>
            <a:pPr marL="0" indent="0">
              <a:buNone/>
            </a:pPr>
            <a:r>
              <a:rPr lang="zh-CN" altLang="en-US" sz="2000"/>
              <a:t>Parallel (平行</a:t>
            </a:r>
            <a:r>
              <a:rPr lang="en-US" altLang="zh-CN" sz="2000"/>
              <a:t>): </a:t>
            </a:r>
            <a:r>
              <a:rPr lang="zh-CN" altLang="en-US" sz="2000"/>
              <a:t>Describes two or more lines, segments, or objects that are equidistant from each other and never intersect. In geometry, parallel lines have the same slope and will not converge or diverge.</a:t>
            </a:r>
            <a:endParaRPr lang="zh-CN" altLang="en-US" sz="2000"/>
          </a:p>
          <a:p>
            <a:pPr marL="0" indent="0">
              <a:buNone/>
            </a:pPr>
            <a:endParaRPr lang="zh-CN" altLang="en-US" sz="2000"/>
          </a:p>
          <a:p>
            <a:pPr marL="0" indent="0">
              <a:buNone/>
            </a:pPr>
            <a:r>
              <a:rPr lang="zh-CN" altLang="en-US" sz="2000"/>
              <a:t>Perpendicular (垂直):</a:t>
            </a:r>
            <a:r>
              <a:rPr lang="en-US" altLang="zh-CN" sz="2000"/>
              <a:t> </a:t>
            </a:r>
            <a:r>
              <a:rPr lang="zh-CN" altLang="en-US" sz="2000"/>
              <a:t>Describes a relationship between two lines or segments that meet at a right angle (90 degrees). In geometry, perpendicular lines have slopes that are negative reciprocals of each other, and when they intersect, they form right angles.</a:t>
            </a:r>
            <a:endParaRPr lang="zh-CN"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Pattern in shapes</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1124585" y="1869440"/>
            <a:ext cx="7641590" cy="36487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21310" y="223520"/>
            <a:ext cx="9714230" cy="18351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09880" y="294640"/>
            <a:ext cx="9793605" cy="13544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67310" y="313690"/>
            <a:ext cx="10011410" cy="176974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 Learning sheets</a:t>
            </a:r>
            <a:endParaRPr lang="en-US" altLang="zh-CN"/>
          </a:p>
        </p:txBody>
      </p:sp>
      <p:sp>
        <p:nvSpPr>
          <p:cNvPr id="3" name="内容占位符 2"/>
          <p:cNvSpPr>
            <a:spLocks noGrp="1"/>
          </p:cNvSpPr>
          <p:nvPr>
            <p:ph idx="1"/>
          </p:nvPr>
        </p:nvSpPr>
        <p:spPr/>
        <p:txBody>
          <a:bodyPr/>
          <a:p>
            <a:pPr marL="514350" lvl="0" indent="-514350">
              <a:buAutoNum type="arabicPeriod"/>
            </a:pPr>
            <a:r>
              <a:rPr lang="en-US" altLang="zh-CN" sz="3265">
                <a:sym typeface="+mn-ea"/>
              </a:rPr>
              <a:t>Linear Functions and Slope-Intercept Form</a:t>
            </a:r>
            <a:endParaRPr lang="en-US" altLang="zh-CN" sz="3265">
              <a:sym typeface="+mn-ea"/>
            </a:endParaRPr>
          </a:p>
          <a:p>
            <a:pPr marL="514350" lvl="0" indent="-514350">
              <a:buAutoNum type="arabicPeriod"/>
            </a:pPr>
            <a:r>
              <a:rPr lang="en-US" altLang="zh-CN" sz="3265">
                <a:sym typeface="+mn-ea"/>
              </a:rPr>
              <a:t>More About Linear Equations</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sz="2400"/>
              <a:t>Learning objectives:</a:t>
            </a:r>
            <a:endParaRPr lang="en-US" altLang="zh-CN" sz="2400"/>
          </a:p>
          <a:p>
            <a:pPr lvl="1" algn="l">
              <a:buClrTx/>
              <a:buSzTx/>
            </a:pPr>
            <a:r>
              <a:rPr lang="en-US" altLang="zh-CN" sz="2055"/>
              <a:t>Understand Piecewise Functions</a:t>
            </a:r>
            <a:endParaRPr lang="en-US" altLang="zh-CN" sz="2055"/>
          </a:p>
          <a:p>
            <a:pPr>
              <a:buFont typeface="Wingdings" panose="05000000000000000000" charset="0"/>
              <a:buChar char="Ø"/>
            </a:pPr>
            <a:r>
              <a:rPr lang="en-US" altLang="zh-CN" sz="2400"/>
              <a:t>Prior knowledge:</a:t>
            </a:r>
            <a:endParaRPr lang="en-US" altLang="zh-CN" sz="2400"/>
          </a:p>
          <a:p>
            <a:pPr lvl="1"/>
            <a:r>
              <a:rPr lang="en-US" altLang="zh-CN" sz="2055">
                <a:sym typeface="+mn-ea"/>
              </a:rPr>
              <a:t>Understand </a:t>
            </a:r>
            <a:r>
              <a:rPr lang="en-US" altLang="zh-CN" sz="2055">
                <a:sym typeface="+mn-ea"/>
              </a:rPr>
              <a:t>2.3 Linear Functions and Slope-Intercept Form</a:t>
            </a:r>
            <a:endParaRPr lang="en-US" altLang="zh-CN" sz="2055"/>
          </a:p>
          <a:p>
            <a:pPr lvl="1"/>
            <a:r>
              <a:rPr lang="en-US" altLang="zh-CN" sz="2055">
                <a:sym typeface="+mn-ea"/>
              </a:rPr>
              <a:t>Understand </a:t>
            </a:r>
            <a:r>
              <a:rPr lang="en-US" altLang="zh-CN" sz="2055">
                <a:sym typeface="+mn-ea"/>
              </a:rPr>
              <a:t>2.4 More About Linear Equations</a:t>
            </a:r>
            <a:endParaRPr lang="en-US" altLang="zh-CN" sz="2055"/>
          </a:p>
          <a:p>
            <a:pPr lvl="0">
              <a:buFont typeface="Wingdings" panose="05000000000000000000" charset="0"/>
              <a:buChar char="Ø"/>
            </a:pPr>
            <a:r>
              <a:rPr lang="en-US" altLang="zh-CN" sz="2400"/>
              <a:t>Successful criteria:</a:t>
            </a:r>
            <a:endParaRPr lang="en-US" altLang="zh-CN" sz="2400"/>
          </a:p>
          <a:p>
            <a:pPr lvl="1"/>
            <a:r>
              <a:rPr lang="en-US" altLang="zh-CN" sz="2000"/>
              <a:t>Controlled Practice: Complete the Exit Card</a:t>
            </a:r>
            <a:endParaRPr lang="en-US" altLang="zh-CN" sz="2000"/>
          </a:p>
          <a:p>
            <a:pPr lvl="1"/>
            <a:r>
              <a:rPr lang="en-US" altLang="zh-CN" sz="2000"/>
              <a:t>Freer Practice: Complete questions to your interest</a:t>
            </a:r>
            <a:endParaRPr lang="en-US" altLang="zh-CN" sz="2000"/>
          </a:p>
          <a:p>
            <a:pPr>
              <a:buFont typeface="Wingdings" panose="05000000000000000000" charset="0"/>
              <a:buChar char="Ø"/>
            </a:pPr>
            <a:r>
              <a:rPr lang="en-US" altLang="zh-CN" sz="2400"/>
              <a:t>Learning activities: </a:t>
            </a:r>
            <a:endParaRPr lang="en-US" altLang="zh-CN" sz="2400"/>
          </a:p>
          <a:p>
            <a:pPr marL="457200" lvl="1" indent="0">
              <a:buNone/>
            </a:pPr>
            <a:r>
              <a:rPr lang="en-US" altLang="zh-CN" sz="2000"/>
              <a:t>1. Preview and Vocabulary Check (10 minutes): </a:t>
            </a:r>
            <a:endParaRPr lang="en-US" altLang="zh-CN" sz="2000"/>
          </a:p>
          <a:p>
            <a:pPr marL="914400" lvl="2" indent="0">
              <a:buNone/>
            </a:pPr>
            <a:r>
              <a:rPr lang="en-US" altLang="zh-CN" sz="1665"/>
              <a:t>Quickly scan through the text and noting any unfamiliar terms.</a:t>
            </a:r>
            <a:endParaRPr lang="en-US" altLang="zh-CN" sz="1665"/>
          </a:p>
          <a:p>
            <a:pPr marL="457200" lvl="1" indent="0">
              <a:buNone/>
            </a:pPr>
            <a:r>
              <a:rPr lang="en-US" altLang="zh-CN" sz="2000"/>
              <a:t>2. Comprehend the Presentation (45 minutes):</a:t>
            </a:r>
            <a:endParaRPr lang="en-US" altLang="zh-CN" sz="2000"/>
          </a:p>
          <a:p>
            <a:pPr marL="457200" lvl="1" indent="0">
              <a:buNone/>
            </a:pPr>
            <a:r>
              <a:rPr lang="en-US" altLang="zh-CN" sz="2000"/>
              <a:t>3. Exit Card Completion (25 minutes):</a:t>
            </a:r>
            <a:endParaRPr lang="en-US" altLang="zh-CN" sz="2000"/>
          </a:p>
          <a:p>
            <a:pPr marL="457200" lvl="1" indent="0">
              <a:buNone/>
            </a:pPr>
            <a:r>
              <a:rPr lang="en-US" altLang="zh-CN" sz="2000"/>
              <a:t>4. Main Idea Summary and Reflection (5 minute): </a:t>
            </a:r>
            <a:endParaRPr lang="en-US" altLang="zh-CN" sz="2000"/>
          </a:p>
          <a:p>
            <a:pPr lvl="0"/>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526415" y="5049520"/>
            <a:ext cx="386080" cy="24701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p>
            <a:r>
              <a:rPr lang="zh-CN" altLang="en-US"/>
              <a:t>Piecewise function</a:t>
            </a:r>
            <a:r>
              <a:rPr lang="en-US" altLang="zh-CN"/>
              <a:t>(</a:t>
            </a:r>
            <a:r>
              <a:rPr lang="zh-CN" altLang="en-US">
                <a:sym typeface="+mn-ea"/>
              </a:rPr>
              <a:t>分段函数</a:t>
            </a:r>
            <a:r>
              <a:rPr lang="en-US" altLang="zh-CN">
                <a:sym typeface="+mn-ea"/>
              </a:rPr>
              <a:t>)</a:t>
            </a:r>
            <a:r>
              <a:rPr lang="zh-CN" altLang="en-US"/>
              <a:t>:  A function that is defined by different expressions or rules for different intervals or "pieces" of its domain.</a:t>
            </a:r>
            <a:endParaRPr lang="zh-CN" altLang="en-US"/>
          </a:p>
          <a:p>
            <a:endParaRPr lang="zh-CN" altLang="en-US"/>
          </a:p>
          <a:p>
            <a:r>
              <a:rPr lang="zh-CN" altLang="en-US"/>
              <a:t>Step function</a:t>
            </a:r>
            <a:r>
              <a:rPr lang="en-US" altLang="zh-CN"/>
              <a:t>(阶梯函数)</a:t>
            </a:r>
            <a:r>
              <a:rPr lang="zh-CN" altLang="en-US"/>
              <a:t>: A function that has a constant value over intervals and "jumps" to a new value at certain points in its domain.</a:t>
            </a:r>
            <a:endParaRPr lang="zh-CN" altLang="en-US"/>
          </a:p>
          <a:p>
            <a:endParaRPr lang="zh-CN" altLang="en-US"/>
          </a:p>
          <a:p>
            <a:r>
              <a:rPr lang="zh-CN" altLang="en-US"/>
              <a:t>Greatest integer function</a:t>
            </a:r>
            <a:r>
              <a:rPr lang="en-US" altLang="zh-CN"/>
              <a:t>(</a:t>
            </a:r>
            <a:r>
              <a:rPr lang="zh-CN" altLang="en-US">
                <a:sym typeface="+mn-ea"/>
              </a:rPr>
              <a:t>最大整数函数</a:t>
            </a:r>
            <a:r>
              <a:rPr lang="en-US" altLang="zh-CN">
                <a:sym typeface="+mn-ea"/>
              </a:rPr>
              <a:t>)</a:t>
            </a:r>
            <a:r>
              <a:rPr lang="zh-CN" altLang="en-US"/>
              <a:t>: A function, often denoted as</a:t>
            </a:r>
            <a:r>
              <a:rPr lang="en-US" altLang="zh-CN"/>
              <a:t> [x]</a:t>
            </a:r>
            <a:r>
              <a:rPr lang="zh-CN" altLang="en-US"/>
              <a:t> or floor(x), that returns the largest integer less than or equal to the given real number x.</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589915" y="629920"/>
            <a:ext cx="9577705" cy="387223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454025" y="532765"/>
            <a:ext cx="9650730" cy="143637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31190" y="365125"/>
            <a:ext cx="8597265" cy="1007110"/>
          </a:xfrm>
        </p:spPr>
        <p:txBody>
          <a:bodyPr/>
          <a:p>
            <a:r>
              <a:rPr lang="zh-CN" altLang="en-US">
                <a:sym typeface="+mn-ea"/>
              </a:rPr>
              <a:t>The </a:t>
            </a:r>
            <a:r>
              <a:rPr lang="en-US" altLang="zh-CN">
                <a:sym typeface="+mn-ea"/>
              </a:rPr>
              <a:t>G</a:t>
            </a:r>
            <a:r>
              <a:rPr lang="zh-CN" altLang="en-US">
                <a:sym typeface="+mn-ea"/>
              </a:rPr>
              <a:t>reatest Integer Function [X] </a:t>
            </a:r>
            <a:endParaRPr lang="zh-CN" altLang="en-US"/>
          </a:p>
        </p:txBody>
      </p:sp>
      <p:sp>
        <p:nvSpPr>
          <p:cNvPr id="3" name="内容占位符 2"/>
          <p:cNvSpPr>
            <a:spLocks noGrp="1"/>
          </p:cNvSpPr>
          <p:nvPr>
            <p:ph idx="1"/>
          </p:nvPr>
        </p:nvSpPr>
        <p:spPr>
          <a:xfrm>
            <a:off x="631190" y="1855470"/>
            <a:ext cx="10515600" cy="4351338"/>
          </a:xfrm>
        </p:spPr>
        <p:txBody>
          <a:bodyPr/>
          <a:p>
            <a:r>
              <a:rPr lang="zh-CN" altLang="en-US"/>
              <a:t>The greatest Integer Function [X] indicates an integral part of the real number x</a:t>
            </a:r>
            <a:r>
              <a:rPr lang="en-US" altLang="zh-CN"/>
              <a:t> </a:t>
            </a:r>
            <a:r>
              <a:rPr lang="zh-CN" altLang="en-US"/>
              <a:t>which is the nearest and smaller integer to x. It is also known as the floor of X.</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87095" y="3282950"/>
            <a:ext cx="4921250" cy="27368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14325" y="1725930"/>
            <a:ext cx="11341100" cy="28130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102870" y="1442085"/>
            <a:ext cx="11986260" cy="437959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68910" y="1379855"/>
            <a:ext cx="11689080" cy="349821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39700" y="333375"/>
            <a:ext cx="10501630" cy="451612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Piecewise Functions learning sheet!</a:t>
            </a:r>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75030" y="151130"/>
            <a:ext cx="10515600" cy="781685"/>
          </a:xfrm>
        </p:spPr>
        <p:txBody>
          <a:bodyPr/>
          <a:p>
            <a:r>
              <a:rPr lang="en-US" altLang="zh-CN"/>
              <a:t>Prepare for your class!</a:t>
            </a:r>
            <a:endParaRPr lang="en-US" altLang="zh-CN"/>
          </a:p>
        </p:txBody>
      </p:sp>
      <p:sp>
        <p:nvSpPr>
          <p:cNvPr id="3" name="内容占位符 2"/>
          <p:cNvSpPr>
            <a:spLocks noGrp="1"/>
          </p:cNvSpPr>
          <p:nvPr>
            <p:ph idx="1"/>
          </p:nvPr>
        </p:nvSpPr>
        <p:spPr>
          <a:xfrm>
            <a:off x="838200" y="1134745"/>
            <a:ext cx="10515600" cy="5042535"/>
          </a:xfrm>
        </p:spPr>
        <p:txBody>
          <a:bodyPr/>
          <a:p>
            <a:r>
              <a:rPr lang="en-US" altLang="zh-CN"/>
              <a:t>Textbook?							Calculator?</a:t>
            </a:r>
            <a:endParaRPr lang="en-US" altLang="zh-CN"/>
          </a:p>
          <a:p>
            <a:endParaRPr lang="en-US" altLang="zh-CN"/>
          </a:p>
          <a:p>
            <a:endParaRPr lang="en-US" altLang="zh-CN"/>
          </a:p>
          <a:p>
            <a:endParaRPr lang="en-US" altLang="zh-CN"/>
          </a:p>
          <a:p>
            <a:endParaRPr lang="en-US" altLang="zh-CN"/>
          </a:p>
          <a:p>
            <a:endParaRPr lang="en-US" altLang="zh-CN"/>
          </a:p>
          <a:p>
            <a:r>
              <a:rPr lang="en-US" altLang="zh-CN"/>
              <a:t>Stationary?						Toilet?</a:t>
            </a:r>
            <a:endParaRPr lang="en-US" altLang="zh-CN"/>
          </a:p>
          <a:p>
            <a:endParaRPr lang="en-US" altLang="zh-CN"/>
          </a:p>
          <a:p>
            <a:endParaRPr lang="en-US" altLang="zh-CN"/>
          </a:p>
        </p:txBody>
      </p:sp>
      <p:pic>
        <p:nvPicPr>
          <p:cNvPr id="100" name="图片 99"/>
          <p:cNvPicPr/>
          <p:nvPr/>
        </p:nvPicPr>
        <p:blipFill>
          <a:blip r:embed="rId1"/>
          <a:stretch>
            <a:fillRect/>
          </a:stretch>
        </p:blipFill>
        <p:spPr>
          <a:xfrm>
            <a:off x="1172845" y="1684655"/>
            <a:ext cx="1889125" cy="2350770"/>
          </a:xfrm>
          <a:prstGeom prst="rect">
            <a:avLst/>
          </a:prstGeom>
          <a:noFill/>
          <a:ln w="9525">
            <a:noFill/>
          </a:ln>
        </p:spPr>
      </p:pic>
      <p:pic>
        <p:nvPicPr>
          <p:cNvPr id="4" name="图片 3"/>
          <p:cNvPicPr>
            <a:picLocks noChangeAspect="1"/>
          </p:cNvPicPr>
          <p:nvPr>
            <p:custDataLst>
              <p:tags r:id="rId2"/>
            </p:custDataLst>
          </p:nvPr>
        </p:nvPicPr>
        <p:blipFill>
          <a:blip r:embed="rId3"/>
          <a:stretch>
            <a:fillRect/>
          </a:stretch>
        </p:blipFill>
        <p:spPr>
          <a:xfrm>
            <a:off x="1105535" y="4739640"/>
            <a:ext cx="1687830" cy="208597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7849870" y="1661795"/>
            <a:ext cx="2035810" cy="237363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8049260" y="4561840"/>
            <a:ext cx="1637030" cy="2263140"/>
          </a:xfrm>
          <a:prstGeom prst="rect">
            <a:avLst/>
          </a:prstGeom>
        </p:spPr>
      </p:pic>
      <p:sp>
        <p:nvSpPr>
          <p:cNvPr id="7" name="文本框 6"/>
          <p:cNvSpPr txBox="1"/>
          <p:nvPr/>
        </p:nvSpPr>
        <p:spPr>
          <a:xfrm>
            <a:off x="4314825" y="2985135"/>
            <a:ext cx="1787525" cy="521970"/>
          </a:xfrm>
          <a:prstGeom prst="rect">
            <a:avLst/>
          </a:prstGeom>
          <a:noFill/>
        </p:spPr>
        <p:txBody>
          <a:bodyPr wrap="square" rtlCol="0">
            <a:spAutoFit/>
          </a:bodyPr>
          <a:p>
            <a:r>
              <a:rPr lang="en-US" altLang="zh-CN" sz="2800"/>
              <a:t>Notebook?</a:t>
            </a:r>
            <a:endParaRPr lang="en-US" altLang="zh-CN" sz="2800"/>
          </a:p>
        </p:txBody>
      </p:sp>
      <p:pic>
        <p:nvPicPr>
          <p:cNvPr id="8" name="图片 7"/>
          <p:cNvPicPr/>
          <p:nvPr>
            <p:custDataLst>
              <p:tags r:id="rId8"/>
            </p:custDataLst>
          </p:nvPr>
        </p:nvPicPr>
        <p:blipFill>
          <a:blip r:embed="rId9"/>
          <a:stretch>
            <a:fillRect/>
          </a:stretch>
        </p:blipFill>
        <p:spPr>
          <a:xfrm>
            <a:off x="3985260" y="3596005"/>
            <a:ext cx="2822575" cy="204470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sz="2400"/>
              <a:t>Learning objectives:</a:t>
            </a:r>
            <a:endParaRPr lang="en-US" altLang="zh-CN" sz="2400"/>
          </a:p>
          <a:p>
            <a:pPr lvl="1" algn="l">
              <a:buClrTx/>
              <a:buSzTx/>
            </a:pPr>
            <a:r>
              <a:rPr lang="en-US" altLang="zh-CN" sz="2055"/>
              <a:t>Understand 2.6 Families of Functions</a:t>
            </a:r>
            <a:endParaRPr lang="en-US" altLang="zh-CN" sz="2055"/>
          </a:p>
          <a:p>
            <a:pPr>
              <a:buFont typeface="Wingdings" panose="05000000000000000000" charset="0"/>
              <a:buChar char="Ø"/>
            </a:pPr>
            <a:r>
              <a:rPr lang="en-US" altLang="zh-CN" sz="2400"/>
              <a:t>Prior knowledge:</a:t>
            </a:r>
            <a:endParaRPr lang="en-US" altLang="zh-CN" sz="2400"/>
          </a:p>
          <a:p>
            <a:pPr lvl="1"/>
            <a:r>
              <a:rPr lang="en-US" altLang="zh-CN" sz="2055">
                <a:sym typeface="+mn-ea"/>
              </a:rPr>
              <a:t>Understand </a:t>
            </a:r>
            <a:r>
              <a:rPr lang="en-US" altLang="zh-CN" sz="2055">
                <a:sym typeface="+mn-ea"/>
              </a:rPr>
              <a:t>Piecewise Functions</a:t>
            </a:r>
            <a:endParaRPr lang="en-US" altLang="zh-CN" sz="2055"/>
          </a:p>
          <a:p>
            <a:pPr lvl="0">
              <a:buFont typeface="Wingdings" panose="05000000000000000000" charset="0"/>
              <a:buChar char="Ø"/>
            </a:pPr>
            <a:r>
              <a:rPr lang="en-US" altLang="zh-CN" sz="2400"/>
              <a:t>Successful criteria:</a:t>
            </a:r>
            <a:endParaRPr lang="en-US" altLang="zh-CN" sz="2400"/>
          </a:p>
          <a:p>
            <a:pPr lvl="1"/>
            <a:r>
              <a:rPr lang="en-US" altLang="zh-CN" sz="2000"/>
              <a:t>Controlled Practice: Complete the Exit Card</a:t>
            </a:r>
            <a:endParaRPr lang="en-US" altLang="zh-CN" sz="2000"/>
          </a:p>
          <a:p>
            <a:pPr lvl="1"/>
            <a:r>
              <a:rPr lang="en-US" altLang="zh-CN" sz="2000"/>
              <a:t>Freer Practice: Complete questions to your interest</a:t>
            </a:r>
            <a:endParaRPr lang="en-US" altLang="zh-CN" sz="2000"/>
          </a:p>
          <a:p>
            <a:pPr>
              <a:buFont typeface="Wingdings" panose="05000000000000000000" charset="0"/>
              <a:buChar char="Ø"/>
            </a:pPr>
            <a:r>
              <a:rPr lang="en-US" altLang="zh-CN" sz="2400"/>
              <a:t>Learning activities: </a:t>
            </a:r>
            <a:endParaRPr lang="en-US" altLang="zh-CN" sz="2400"/>
          </a:p>
          <a:p>
            <a:pPr marL="457200" lvl="1" indent="0">
              <a:buNone/>
            </a:pPr>
            <a:r>
              <a:rPr lang="en-US" altLang="zh-CN" sz="2000"/>
              <a:t>1. Preview and Vocabulary Check (10 minutes): </a:t>
            </a:r>
            <a:endParaRPr lang="en-US" altLang="zh-CN" sz="2000"/>
          </a:p>
          <a:p>
            <a:pPr marL="914400" lvl="2" indent="0">
              <a:buNone/>
            </a:pPr>
            <a:r>
              <a:rPr lang="en-US" altLang="zh-CN" sz="1665"/>
              <a:t>Quickly scan through the text and noting any unfamiliar terms.</a:t>
            </a:r>
            <a:endParaRPr lang="en-US" altLang="zh-CN" sz="1665"/>
          </a:p>
          <a:p>
            <a:pPr marL="457200" lvl="1" indent="0">
              <a:buNone/>
            </a:pPr>
            <a:r>
              <a:rPr lang="en-US" altLang="zh-CN" sz="2000"/>
              <a:t>2. Comprehend the Presentation (45 minutes):</a:t>
            </a:r>
            <a:endParaRPr lang="en-US" altLang="zh-CN" sz="2000"/>
          </a:p>
          <a:p>
            <a:pPr marL="457200" lvl="1" indent="0">
              <a:buNone/>
            </a:pPr>
            <a:r>
              <a:rPr lang="en-US" altLang="zh-CN" sz="2000"/>
              <a:t>3. Exit Card Completion (25 minutes):</a:t>
            </a:r>
            <a:endParaRPr lang="en-US" altLang="zh-CN" sz="2000"/>
          </a:p>
          <a:p>
            <a:pPr marL="457200" lvl="1" indent="0">
              <a:buNone/>
            </a:pPr>
            <a:r>
              <a:rPr lang="en-US" altLang="zh-CN" sz="2000"/>
              <a:t>4. Main Idea Summary and Reflection (5 minute): </a:t>
            </a:r>
            <a:endParaRPr lang="en-US" altLang="zh-CN" sz="2000"/>
          </a:p>
          <a:p>
            <a:pPr lvl="0"/>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526415" y="5049520"/>
            <a:ext cx="386080" cy="24701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64540" y="302895"/>
            <a:ext cx="2627630" cy="720725"/>
          </a:xfrm>
        </p:spPr>
        <p:txBody>
          <a:bodyPr>
            <a:normAutofit fontScale="90000"/>
          </a:bodyPr>
          <a:p>
            <a:r>
              <a:rPr lang="en-US" altLang="zh-CN"/>
              <a:t>Key terms:</a:t>
            </a:r>
            <a:endParaRPr lang="en-US" altLang="zh-CN"/>
          </a:p>
        </p:txBody>
      </p:sp>
      <p:sp>
        <p:nvSpPr>
          <p:cNvPr id="3" name="内容占位符 2"/>
          <p:cNvSpPr>
            <a:spLocks noGrp="1"/>
          </p:cNvSpPr>
          <p:nvPr>
            <p:ph idx="1"/>
          </p:nvPr>
        </p:nvSpPr>
        <p:spPr>
          <a:xfrm>
            <a:off x="838200" y="1300480"/>
            <a:ext cx="10515600" cy="4876800"/>
          </a:xfrm>
        </p:spPr>
        <p:txBody>
          <a:bodyPr>
            <a:normAutofit fontScale="70000"/>
          </a:bodyPr>
          <a:p>
            <a:pPr marL="0" indent="0">
              <a:buNone/>
            </a:pPr>
            <a:r>
              <a:rPr lang="en-US" altLang="zh-CN"/>
              <a:t>Parent function (母函数): The basic function in a family of functions, often used as a reference or starting point for transformations.</a:t>
            </a:r>
            <a:endParaRPr lang="en-US" altLang="zh-CN"/>
          </a:p>
          <a:p>
            <a:endParaRPr lang="en-US" altLang="zh-CN"/>
          </a:p>
          <a:p>
            <a:pPr marL="0" indent="0">
              <a:buNone/>
            </a:pPr>
            <a:r>
              <a:rPr lang="en-US" altLang="zh-CN"/>
              <a:t>Transformation (变换): A change applied to a function that alters its shape, position, or other properties.</a:t>
            </a:r>
            <a:endParaRPr lang="en-US" altLang="zh-CN"/>
          </a:p>
          <a:p>
            <a:endParaRPr lang="en-US" altLang="zh-CN"/>
          </a:p>
          <a:p>
            <a:pPr marL="0" indent="0">
              <a:buNone/>
            </a:pPr>
            <a:r>
              <a:rPr lang="en-US" altLang="zh-CN"/>
              <a:t>Reflection (反射): A transformation that flips a function over a line, such as the x-axis or y-axis, creating a mirrored image.</a:t>
            </a:r>
            <a:endParaRPr lang="en-US" altLang="zh-CN"/>
          </a:p>
          <a:p>
            <a:endParaRPr lang="en-US" altLang="zh-CN"/>
          </a:p>
          <a:p>
            <a:pPr marL="0" indent="0">
              <a:buNone/>
            </a:pPr>
            <a:r>
              <a:rPr lang="en-US" altLang="zh-CN"/>
              <a:t>Vertical stretch (垂直伸缩): A transformation that elongates a function vertically, making it taller.</a:t>
            </a:r>
            <a:endParaRPr lang="en-US" altLang="zh-CN"/>
          </a:p>
          <a:p>
            <a:pPr marL="0" indent="0">
              <a:buNone/>
            </a:pPr>
            <a:endParaRPr lang="en-US" altLang="zh-CN"/>
          </a:p>
          <a:p>
            <a:pPr marL="0" indent="0">
              <a:buNone/>
            </a:pPr>
            <a:r>
              <a:rPr lang="en-US" altLang="zh-CN"/>
              <a:t>Vertical compression (垂直压缩): A transformation that shrinks a function vertically, making it shorter.</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74295" y="1337310"/>
            <a:ext cx="11530330" cy="525907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Exit Card: Learning sheets</a:t>
            </a:r>
            <a:endParaRPr lang="en-US" altLang="zh-CN"/>
          </a:p>
        </p:txBody>
      </p:sp>
      <p:sp>
        <p:nvSpPr>
          <p:cNvPr id="3" name="内容占位符 2"/>
          <p:cNvSpPr>
            <a:spLocks noGrp="1"/>
          </p:cNvSpPr>
          <p:nvPr>
            <p:ph idx="1"/>
          </p:nvPr>
        </p:nvSpPr>
        <p:spPr/>
        <p:txBody>
          <a:bodyPr/>
          <a:p>
            <a:r>
              <a:rPr lang="en-US" altLang="zh-CN">
                <a:sym typeface="+mn-ea"/>
              </a:rPr>
              <a:t>Families of Functions</a:t>
            </a:r>
            <a:endParaRPr lang="en-US" altLang="zh-CN"/>
          </a:p>
          <a:p>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sz="2400"/>
              <a:t>Learning objectives:</a:t>
            </a:r>
            <a:endParaRPr lang="en-US" altLang="zh-CN" sz="2400"/>
          </a:p>
          <a:p>
            <a:pPr lvl="1" algn="l">
              <a:buClrTx/>
              <a:buSzTx/>
            </a:pPr>
            <a:r>
              <a:rPr lang="en-US" altLang="zh-CN" sz="2055"/>
              <a:t>Understand 2.5 Using Linear Models</a:t>
            </a:r>
            <a:endParaRPr lang="en-US" altLang="zh-CN" sz="2055"/>
          </a:p>
          <a:p>
            <a:pPr>
              <a:buFont typeface="Wingdings" panose="05000000000000000000" charset="0"/>
              <a:buChar char="Ø"/>
            </a:pPr>
            <a:r>
              <a:rPr lang="en-US" altLang="zh-CN" sz="2400"/>
              <a:t>Prior knowledge:</a:t>
            </a:r>
            <a:endParaRPr lang="en-US" altLang="zh-CN" sz="2400"/>
          </a:p>
          <a:p>
            <a:pPr lvl="1"/>
            <a:r>
              <a:rPr lang="en-US" altLang="zh-CN" sz="2055">
                <a:sym typeface="+mn-ea"/>
              </a:rPr>
              <a:t>Understand </a:t>
            </a:r>
            <a:r>
              <a:rPr lang="en-US" altLang="zh-CN" sz="2055">
                <a:sym typeface="+mn-ea"/>
              </a:rPr>
              <a:t>Piecewise Functions</a:t>
            </a:r>
            <a:endParaRPr lang="en-US" altLang="zh-CN" sz="2055"/>
          </a:p>
          <a:p>
            <a:pPr lvl="0">
              <a:buFont typeface="Wingdings" panose="05000000000000000000" charset="0"/>
              <a:buChar char="Ø"/>
            </a:pPr>
            <a:r>
              <a:rPr lang="en-US" altLang="zh-CN" sz="2400"/>
              <a:t>Successful criteria:</a:t>
            </a:r>
            <a:endParaRPr lang="en-US" altLang="zh-CN" sz="2400"/>
          </a:p>
          <a:p>
            <a:pPr lvl="1"/>
            <a:r>
              <a:rPr lang="en-US" altLang="zh-CN" sz="2000"/>
              <a:t>Controlled Practice: Complete the Exit Card</a:t>
            </a:r>
            <a:endParaRPr lang="en-US" altLang="zh-CN" sz="2000"/>
          </a:p>
          <a:p>
            <a:pPr lvl="1"/>
            <a:r>
              <a:rPr lang="en-US" altLang="zh-CN" sz="2000"/>
              <a:t>Freer Practice: Complete questions to your interest</a:t>
            </a:r>
            <a:endParaRPr lang="en-US" altLang="zh-CN" sz="2000"/>
          </a:p>
          <a:p>
            <a:pPr>
              <a:buFont typeface="Wingdings" panose="05000000000000000000" charset="0"/>
              <a:buChar char="Ø"/>
            </a:pPr>
            <a:r>
              <a:rPr lang="en-US" altLang="zh-CN" sz="2400"/>
              <a:t>Learning activities: </a:t>
            </a:r>
            <a:endParaRPr lang="en-US" altLang="zh-CN" sz="2400"/>
          </a:p>
          <a:p>
            <a:pPr marL="457200" lvl="1" indent="0">
              <a:buNone/>
            </a:pPr>
            <a:r>
              <a:rPr lang="en-US" altLang="zh-CN" sz="2000"/>
              <a:t>1. Preview and Vocabulary Check (10 minutes): </a:t>
            </a:r>
            <a:endParaRPr lang="en-US" altLang="zh-CN" sz="2000"/>
          </a:p>
          <a:p>
            <a:pPr marL="914400" lvl="2" indent="0">
              <a:buNone/>
            </a:pPr>
            <a:r>
              <a:rPr lang="en-US" altLang="zh-CN" sz="1665"/>
              <a:t>Quickly scan through the text and noting any unfamiliar terms.</a:t>
            </a:r>
            <a:endParaRPr lang="en-US" altLang="zh-CN" sz="1665"/>
          </a:p>
          <a:p>
            <a:pPr marL="457200" lvl="1" indent="0">
              <a:buNone/>
            </a:pPr>
            <a:r>
              <a:rPr lang="en-US" altLang="zh-CN" sz="2000"/>
              <a:t>2. Comprehend the Presentation (45 minutes):</a:t>
            </a:r>
            <a:endParaRPr lang="en-US" altLang="zh-CN" sz="2000"/>
          </a:p>
          <a:p>
            <a:pPr marL="457200" lvl="1" indent="0">
              <a:buNone/>
            </a:pPr>
            <a:r>
              <a:rPr lang="en-US" altLang="zh-CN" sz="2000"/>
              <a:t>3. Exit Card Completion (25 minutes):</a:t>
            </a:r>
            <a:endParaRPr lang="en-US" altLang="zh-CN" sz="2000"/>
          </a:p>
          <a:p>
            <a:pPr marL="457200" lvl="1" indent="0">
              <a:buNone/>
            </a:pPr>
            <a:r>
              <a:rPr lang="en-US" altLang="zh-CN" sz="2000"/>
              <a:t>4. Main Idea Summary and Reflection (5 minute): </a:t>
            </a:r>
            <a:endParaRPr lang="en-US" altLang="zh-CN" sz="2000"/>
          </a:p>
          <a:p>
            <a:pPr lvl="0"/>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526415" y="5049520"/>
            <a:ext cx="386080" cy="24701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04470"/>
            <a:ext cx="2521585" cy="559435"/>
          </a:xfrm>
        </p:spPr>
        <p:txBody>
          <a:bodyPr>
            <a:normAutofit fontScale="90000"/>
          </a:bodyPr>
          <a:p>
            <a:r>
              <a:rPr lang="en-US" altLang="zh-CN"/>
              <a:t>Key terms:</a:t>
            </a:r>
            <a:endParaRPr lang="en-US" altLang="zh-CN"/>
          </a:p>
        </p:txBody>
      </p:sp>
      <p:sp>
        <p:nvSpPr>
          <p:cNvPr id="3" name="内容占位符 2"/>
          <p:cNvSpPr>
            <a:spLocks noGrp="1"/>
          </p:cNvSpPr>
          <p:nvPr>
            <p:ph idx="1"/>
          </p:nvPr>
        </p:nvSpPr>
        <p:spPr>
          <a:xfrm>
            <a:off x="838200" y="991870"/>
            <a:ext cx="10515600" cy="5185410"/>
          </a:xfrm>
        </p:spPr>
        <p:txBody>
          <a:bodyPr/>
          <a:p>
            <a:r>
              <a:rPr lang="en-US" altLang="zh-CN" sz="2400"/>
              <a:t>Scatter plot(散点图): A scatter plot is a graphical representation of data points in a two-dimensional space, where each point represents the values of two variables. </a:t>
            </a:r>
            <a:endParaRPr lang="en-US" altLang="zh-CN" sz="2400"/>
          </a:p>
          <a:p>
            <a:endParaRPr lang="en-US" altLang="zh-CN" sz="2400"/>
          </a:p>
          <a:p>
            <a:r>
              <a:rPr lang="en-US" altLang="zh-CN" sz="2400"/>
              <a:t>Correlation(相关性 ): Correlation refers to the statistical measure that quantifies the extent to which two variables are related or associated. </a:t>
            </a:r>
            <a:endParaRPr lang="en-US" altLang="zh-CN" sz="2400"/>
          </a:p>
          <a:p>
            <a:endParaRPr lang="en-US" altLang="zh-CN" sz="2400"/>
          </a:p>
          <a:p>
            <a:r>
              <a:rPr lang="en-US" altLang="zh-CN" sz="2400"/>
              <a:t>Line of best fit(最佳拟合线): The line of best fit is a straight line that represents the best approximation of a relationship between two variables in a scatter plot.</a:t>
            </a:r>
            <a:endParaRPr lang="en-US" altLang="zh-CN" sz="2400"/>
          </a:p>
          <a:p>
            <a:endParaRPr lang="en-US" altLang="zh-CN" sz="2400"/>
          </a:p>
          <a:p>
            <a:r>
              <a:rPr lang="en-US" altLang="zh-CN" sz="2400"/>
              <a:t>Correlation coefficient(相关系数): The correlation coefficient is a statistical measure that quantifies the strength and direction of the linear relationship between two variables in a dataset.</a:t>
            </a:r>
            <a:endParaRPr lang="en-US" altLang="zh-CN"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Algebraic expressions</a:t>
            </a:r>
            <a:endParaRPr lang="en-US" altLang="zh-CN"/>
          </a:p>
        </p:txBody>
      </p:sp>
      <p:sp>
        <p:nvSpPr>
          <p:cNvPr id="3" name="内容占位符 2"/>
          <p:cNvSpPr>
            <a:spLocks noGrp="1"/>
          </p:cNvSpPr>
          <p:nvPr>
            <p:ph idx="1"/>
          </p:nvPr>
        </p:nvSpPr>
        <p:spPr/>
        <p:txBody>
          <a:bodyPr/>
          <a:p>
            <a:r>
              <a:rPr lang="en-US" altLang="zh-CN"/>
              <a:t>Complete the guided algebraic expression learning sheet</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965200" y="2753995"/>
            <a:ext cx="2502535" cy="160083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custDataLst>
              <p:tags r:id="rId1"/>
            </p:custDataLst>
          </p:nvPr>
        </p:nvPicPr>
        <p:blipFill>
          <a:blip r:embed="rId2"/>
          <a:stretch>
            <a:fillRect/>
          </a:stretch>
        </p:blipFill>
        <p:spPr>
          <a:xfrm>
            <a:off x="254000" y="891540"/>
            <a:ext cx="10405745" cy="54546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 Learning sheets</a:t>
            </a:r>
            <a:endParaRPr lang="en-US" altLang="zh-CN"/>
          </a:p>
        </p:txBody>
      </p:sp>
      <p:sp>
        <p:nvSpPr>
          <p:cNvPr id="3" name="内容占位符 2"/>
          <p:cNvSpPr>
            <a:spLocks noGrp="1"/>
          </p:cNvSpPr>
          <p:nvPr>
            <p:ph idx="1"/>
          </p:nvPr>
        </p:nvSpPr>
        <p:spPr/>
        <p:txBody>
          <a:bodyPr/>
          <a:p>
            <a:r>
              <a:rPr lang="en-US" altLang="zh-CN"/>
              <a:t>1. </a:t>
            </a:r>
            <a:r>
              <a:rPr lang="en-US" altLang="zh-CN">
                <a:sym typeface="+mn-ea"/>
              </a:rPr>
              <a:t>Using Linear Models </a:t>
            </a:r>
            <a:endParaRPr lang="en-US" altLang="zh-CN">
              <a:sym typeface="+mn-ea"/>
            </a:endParaRPr>
          </a:p>
          <a:p>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sz="2400"/>
              <a:t>Learning objectives:</a:t>
            </a:r>
            <a:endParaRPr lang="en-US" altLang="zh-CN" sz="2400"/>
          </a:p>
          <a:p>
            <a:pPr lvl="1" algn="l">
              <a:buClrTx/>
              <a:buSzTx/>
            </a:pPr>
            <a:r>
              <a:rPr lang="en-US" altLang="zh-CN" sz="2055"/>
              <a:t>Understand 2.7 Absolute Value Functions and Graph</a:t>
            </a:r>
            <a:endParaRPr lang="en-US" altLang="zh-CN" sz="2055"/>
          </a:p>
          <a:p>
            <a:pPr>
              <a:buFont typeface="Wingdings" panose="05000000000000000000" charset="0"/>
              <a:buChar char="Ø"/>
            </a:pPr>
            <a:r>
              <a:rPr lang="en-US" altLang="zh-CN" sz="2400"/>
              <a:t>Prior knowledge:</a:t>
            </a:r>
            <a:endParaRPr lang="en-US" altLang="zh-CN" sz="2400"/>
          </a:p>
          <a:p>
            <a:pPr lvl="1"/>
            <a:r>
              <a:rPr lang="en-US" altLang="zh-CN" sz="2055">
                <a:sym typeface="+mn-ea"/>
              </a:rPr>
              <a:t>Understand </a:t>
            </a:r>
            <a:r>
              <a:rPr lang="en-US" altLang="zh-CN" sz="2055">
                <a:sym typeface="+mn-ea"/>
              </a:rPr>
              <a:t>2.5 Using Linear Models</a:t>
            </a:r>
            <a:endParaRPr lang="en-US" altLang="zh-CN" sz="2055"/>
          </a:p>
          <a:p>
            <a:pPr lvl="0">
              <a:buFont typeface="Wingdings" panose="05000000000000000000" charset="0"/>
              <a:buChar char="Ø"/>
            </a:pPr>
            <a:r>
              <a:rPr lang="en-US" altLang="zh-CN" sz="2400"/>
              <a:t>Successful criteria:</a:t>
            </a:r>
            <a:endParaRPr lang="en-US" altLang="zh-CN" sz="2400"/>
          </a:p>
          <a:p>
            <a:pPr lvl="1"/>
            <a:r>
              <a:rPr lang="en-US" altLang="zh-CN" sz="2000"/>
              <a:t>Controlled Practice: Complete the Exit Card</a:t>
            </a:r>
            <a:endParaRPr lang="en-US" altLang="zh-CN" sz="2000"/>
          </a:p>
          <a:p>
            <a:pPr lvl="1"/>
            <a:r>
              <a:rPr lang="en-US" altLang="zh-CN" sz="2000"/>
              <a:t>Freer Practice: Complete questions to your interest</a:t>
            </a:r>
            <a:endParaRPr lang="en-US" altLang="zh-CN" sz="2000"/>
          </a:p>
          <a:p>
            <a:pPr>
              <a:buFont typeface="Wingdings" panose="05000000000000000000" charset="0"/>
              <a:buChar char="Ø"/>
            </a:pPr>
            <a:r>
              <a:rPr lang="en-US" altLang="zh-CN" sz="2400"/>
              <a:t>Learning activities: </a:t>
            </a:r>
            <a:endParaRPr lang="en-US" altLang="zh-CN" sz="2400"/>
          </a:p>
          <a:p>
            <a:pPr marL="457200" lvl="1" indent="0">
              <a:buNone/>
            </a:pPr>
            <a:r>
              <a:rPr lang="en-US" altLang="zh-CN" sz="2000"/>
              <a:t>1. Preview and Vocabulary Check (10 minutes): </a:t>
            </a:r>
            <a:endParaRPr lang="en-US" altLang="zh-CN" sz="2000"/>
          </a:p>
          <a:p>
            <a:pPr marL="914400" lvl="2" indent="0">
              <a:buNone/>
            </a:pPr>
            <a:r>
              <a:rPr lang="en-US" altLang="zh-CN" sz="1665"/>
              <a:t>Quickly scan through the text and noting any unfamiliar terms.</a:t>
            </a:r>
            <a:endParaRPr lang="en-US" altLang="zh-CN" sz="1665"/>
          </a:p>
          <a:p>
            <a:pPr marL="457200" lvl="1" indent="0">
              <a:buNone/>
            </a:pPr>
            <a:r>
              <a:rPr lang="en-US" altLang="zh-CN" sz="2000"/>
              <a:t>2. Comprehend the Presentation (45 minutes):</a:t>
            </a:r>
            <a:endParaRPr lang="en-US" altLang="zh-CN" sz="2000"/>
          </a:p>
          <a:p>
            <a:pPr marL="457200" lvl="1" indent="0">
              <a:buNone/>
            </a:pPr>
            <a:r>
              <a:rPr lang="en-US" altLang="zh-CN" sz="2000"/>
              <a:t>3. Exit Card Completion (25 minutes):</a:t>
            </a:r>
            <a:endParaRPr lang="en-US" altLang="zh-CN" sz="2000"/>
          </a:p>
          <a:p>
            <a:pPr marL="457200" lvl="1" indent="0">
              <a:buNone/>
            </a:pPr>
            <a:r>
              <a:rPr lang="en-US" altLang="zh-CN" sz="2000"/>
              <a:t>4. Main Idea Summary and Reflection (5 minute): </a:t>
            </a:r>
            <a:endParaRPr lang="en-US" altLang="zh-CN" sz="2000"/>
          </a:p>
          <a:p>
            <a:pPr lvl="0"/>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526415" y="5049520"/>
            <a:ext cx="386080" cy="24701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75665" y="235585"/>
            <a:ext cx="10515600" cy="788670"/>
          </a:xfrm>
        </p:spPr>
        <p:txBody>
          <a:bodyPr/>
          <a:p>
            <a:r>
              <a:rPr lang="en-US" altLang="zh-CN"/>
              <a:t>Key terms</a:t>
            </a:r>
            <a:endParaRPr lang="en-US" altLang="zh-CN"/>
          </a:p>
        </p:txBody>
      </p:sp>
      <p:sp>
        <p:nvSpPr>
          <p:cNvPr id="3" name="内容占位符 2"/>
          <p:cNvSpPr>
            <a:spLocks noGrp="1"/>
          </p:cNvSpPr>
          <p:nvPr>
            <p:ph idx="1"/>
          </p:nvPr>
        </p:nvSpPr>
        <p:spPr>
          <a:xfrm>
            <a:off x="838200" y="1152525"/>
            <a:ext cx="10515600" cy="4820920"/>
          </a:xfrm>
        </p:spPr>
        <p:txBody>
          <a:bodyPr>
            <a:noAutofit/>
          </a:bodyPr>
          <a:p>
            <a:r>
              <a:rPr lang="zh-CN" altLang="en-US" sz="2400"/>
              <a:t>Absolute Value Function (绝对值函数):</a:t>
            </a:r>
            <a:r>
              <a:rPr lang="en-US" altLang="zh-CN" sz="2400"/>
              <a:t> </a:t>
            </a:r>
            <a:r>
              <a:rPr lang="zh-CN" altLang="en-US" sz="2400"/>
              <a:t>A mathematical function that returns the non-negative value of a real number, disregarding its sign. It is often denoted as |x| and is defined as follows:</a:t>
            </a:r>
            <a:endParaRPr lang="zh-CN" altLang="en-US" sz="2400"/>
          </a:p>
          <a:p>
            <a:pPr lvl="1"/>
            <a:r>
              <a:rPr lang="zh-CN" altLang="en-US"/>
              <a:t>|x| = x, if x is greater than or equal to 0.</a:t>
            </a:r>
            <a:endParaRPr lang="zh-CN" altLang="en-US"/>
          </a:p>
          <a:p>
            <a:pPr lvl="1"/>
            <a:r>
              <a:rPr lang="zh-CN" altLang="en-US"/>
              <a:t>|x| = -x, if x is less than 0.</a:t>
            </a:r>
            <a:endParaRPr lang="zh-CN" altLang="en-US"/>
          </a:p>
          <a:p>
            <a:pPr lvl="1"/>
            <a:endParaRPr lang="zh-CN" altLang="en-US" sz="1800"/>
          </a:p>
          <a:p>
            <a:r>
              <a:rPr lang="zh-CN" altLang="en-US" sz="2400"/>
              <a:t>Axis of Symmetry (对称轴): In geometry, the axis of symmetry is a line, curve, or imaginary axis that divides a figure or object into two identical or mirror-image halves. </a:t>
            </a:r>
            <a:endParaRPr lang="zh-CN" altLang="en-US" sz="2400"/>
          </a:p>
          <a:p>
            <a:endParaRPr lang="zh-CN" altLang="en-US" sz="2400"/>
          </a:p>
          <a:p>
            <a:r>
              <a:rPr lang="zh-CN" altLang="en-US" sz="2400"/>
              <a:t>Vertex (顶点): In mathematics, a vertex typically refers to the point at which two or more lines, edges, or curves meet. In the context of a parabolic curve or quadratic function, a vertex is the highest or lowest point on the curve and is also known as the "turning point."</a:t>
            </a:r>
            <a:endParaRPr lang="zh-CN" altLang="en-US"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770255"/>
          </a:xfrm>
        </p:spPr>
        <p:txBody>
          <a:bodyPr/>
          <a:p>
            <a:r>
              <a:rPr lang="en-US" altLang="zh-CN"/>
              <a:t>Review on transformation</a:t>
            </a:r>
            <a:endParaRPr lang="en-US" altLang="zh-CN"/>
          </a:p>
        </p:txBody>
      </p:sp>
      <p:pic>
        <p:nvPicPr>
          <p:cNvPr id="5" name="图片 4"/>
          <p:cNvPicPr>
            <a:picLocks noChangeAspect="1"/>
          </p:cNvPicPr>
          <p:nvPr>
            <p:custDataLst>
              <p:tags r:id="rId1"/>
            </p:custDataLst>
          </p:nvPr>
        </p:nvPicPr>
        <p:blipFill>
          <a:blip r:embed="rId2"/>
          <a:stretch>
            <a:fillRect/>
          </a:stretch>
        </p:blipFill>
        <p:spPr>
          <a:xfrm>
            <a:off x="733425" y="999490"/>
            <a:ext cx="7040880" cy="572579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30200" y="813435"/>
            <a:ext cx="10304780" cy="479234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p:cNvPicPr>
            <a:picLocks noChangeAspect="1"/>
          </p:cNvPicPr>
          <p:nvPr>
            <p:ph idx="1"/>
            <p:custDataLst>
              <p:tags r:id="rId1"/>
            </p:custDataLst>
          </p:nvPr>
        </p:nvPicPr>
        <p:blipFill>
          <a:blip r:embed="rId2"/>
          <a:stretch>
            <a:fillRect/>
          </a:stretch>
        </p:blipFill>
        <p:spPr>
          <a:xfrm>
            <a:off x="371475" y="173990"/>
            <a:ext cx="9698355" cy="1714500"/>
          </a:xfrm>
          <a:prstGeom prst="rect">
            <a:avLst/>
          </a:prstGeom>
        </p:spPr>
      </p:pic>
      <p:pic>
        <p:nvPicPr>
          <p:cNvPr id="7" name="图片 6"/>
          <p:cNvPicPr>
            <a:picLocks noChangeAspect="1"/>
          </p:cNvPicPr>
          <p:nvPr/>
        </p:nvPicPr>
        <p:blipFill>
          <a:blip r:embed="rId3"/>
          <a:stretch>
            <a:fillRect/>
          </a:stretch>
        </p:blipFill>
        <p:spPr>
          <a:xfrm>
            <a:off x="855345" y="1888490"/>
            <a:ext cx="6668770" cy="4745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69545" y="913765"/>
            <a:ext cx="10504170" cy="536638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304165" y="332105"/>
            <a:ext cx="9408160" cy="1241425"/>
          </a:xfrm>
          <a:prstGeom prst="rect">
            <a:avLst/>
          </a:prstGeom>
        </p:spPr>
      </p:pic>
      <p:pic>
        <p:nvPicPr>
          <p:cNvPr id="6" name="图片 5"/>
          <p:cNvPicPr>
            <a:picLocks noChangeAspect="1"/>
          </p:cNvPicPr>
          <p:nvPr/>
        </p:nvPicPr>
        <p:blipFill>
          <a:blip r:embed="rId3"/>
          <a:stretch>
            <a:fillRect/>
          </a:stretch>
        </p:blipFill>
        <p:spPr>
          <a:xfrm>
            <a:off x="1035685" y="1760855"/>
            <a:ext cx="6558915" cy="4974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193675" y="579755"/>
            <a:ext cx="10260330" cy="21609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1.2 Key terms</a:t>
            </a:r>
            <a:endParaRPr lang="en-US" altLang="zh-CN"/>
          </a:p>
        </p:txBody>
      </p:sp>
      <p:sp>
        <p:nvSpPr>
          <p:cNvPr id="3" name="内容占位符 2"/>
          <p:cNvSpPr>
            <a:spLocks noGrp="1"/>
          </p:cNvSpPr>
          <p:nvPr>
            <p:ph idx="1"/>
          </p:nvPr>
        </p:nvSpPr>
        <p:spPr>
          <a:xfrm>
            <a:off x="838200" y="1825625"/>
            <a:ext cx="10515600" cy="4131945"/>
          </a:xfrm>
        </p:spPr>
        <p:txBody>
          <a:bodyPr>
            <a:normAutofit fontScale="90000"/>
          </a:bodyPr>
          <a:p>
            <a:r>
              <a:rPr lang="en-US" altLang="zh-CN"/>
              <a:t>O</a:t>
            </a:r>
            <a:r>
              <a:rPr lang="zh-CN" altLang="en-US"/>
              <a:t>pposite</a:t>
            </a:r>
            <a:r>
              <a:rPr lang="en-US" altLang="zh-CN"/>
              <a:t>[相反]: Opposite refers to something that is contrary or diametrically different in nature, direction, or characteristics from another thing. </a:t>
            </a:r>
            <a:endParaRPr lang="en-US" altLang="zh-CN"/>
          </a:p>
          <a:p>
            <a:r>
              <a:rPr lang="en-US" altLang="zh-CN"/>
              <a:t>Additive inverse[加法逆元]:  The additive inverse of a number is the value that, when added to the original number, yields a sum of zero. </a:t>
            </a:r>
            <a:endParaRPr lang="en-US" altLang="zh-CN"/>
          </a:p>
          <a:p>
            <a:r>
              <a:rPr lang="en-US" altLang="zh-CN"/>
              <a:t>Reciprocal[倒数]: The reciprocal of a number 'a' is defined as 1 divided by 'a'. In other words, if 'a' is a nonzero number, its reciprocal is 1/a.</a:t>
            </a:r>
            <a:endParaRPr lang="en-US" altLang="zh-CN"/>
          </a:p>
          <a:p>
            <a:r>
              <a:rPr lang="en-US" altLang="zh-CN"/>
              <a:t>Multiplicative inverse[乘法逆元]: The multiplicative inverse (or reciprocal) of a number 'a' is the value that, when multiplied by the original number, gives a product of 1.</a:t>
            </a:r>
            <a:endParaRPr lang="en-US" altLang="zh-CN"/>
          </a:p>
          <a:p>
            <a:r>
              <a:rPr lang="en-US" altLang="zh-CN"/>
              <a:t>Number line[</a:t>
            </a:r>
            <a:r>
              <a:rPr lang="zh-CN" altLang="en-US"/>
              <a:t>数轴</a:t>
            </a:r>
            <a:r>
              <a:rPr lang="en-US" altLang="zh-CN"/>
              <a:t>]: A number line is a visual representation of real numbers.</a:t>
            </a:r>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239395" y="278130"/>
            <a:ext cx="9451340" cy="186309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15315" y="2552700"/>
            <a:ext cx="11318240" cy="277241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610870" y="396875"/>
            <a:ext cx="7543800" cy="151320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472440" y="161290"/>
            <a:ext cx="9207500" cy="163258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508635" y="247650"/>
            <a:ext cx="8000365" cy="14287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86130" y="2222500"/>
            <a:ext cx="4135120" cy="3266440"/>
          </a:xfrm>
          <a:prstGeom prst="rect">
            <a:avLst/>
          </a:prstGeom>
        </p:spPr>
      </p:pic>
      <p:pic>
        <p:nvPicPr>
          <p:cNvPr id="6" name="图片 5"/>
          <p:cNvPicPr>
            <a:picLocks noChangeAspect="1"/>
          </p:cNvPicPr>
          <p:nvPr/>
        </p:nvPicPr>
        <p:blipFill>
          <a:blip r:embed="rId5"/>
          <a:stretch>
            <a:fillRect/>
          </a:stretch>
        </p:blipFill>
        <p:spPr>
          <a:xfrm>
            <a:off x="4789805" y="2344420"/>
            <a:ext cx="71247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Absolute Value learning sheet!</a:t>
            </a:r>
            <a:endParaRPr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0903585" cy="5130165"/>
          </a:xfrm>
        </p:spPr>
        <p:txBody>
          <a:bodyPr>
            <a:noAutofit/>
          </a:bodyPr>
          <a:p>
            <a:pPr>
              <a:buFont typeface="Wingdings" panose="05000000000000000000" charset="0"/>
              <a:buChar char="Ø"/>
            </a:pPr>
            <a:r>
              <a:rPr lang="en-US" altLang="zh-CN" sz="2400"/>
              <a:t>Learning objectives:</a:t>
            </a:r>
            <a:endParaRPr lang="en-US" altLang="zh-CN" sz="2400"/>
          </a:p>
          <a:p>
            <a:pPr lvl="1" algn="l">
              <a:buClrTx/>
              <a:buSzTx/>
            </a:pPr>
            <a:r>
              <a:rPr lang="en-US" altLang="zh-CN" sz="2055"/>
              <a:t>Understand 2.8 Two-Variable Inequalities</a:t>
            </a:r>
            <a:endParaRPr lang="en-US" altLang="zh-CN" sz="2055"/>
          </a:p>
          <a:p>
            <a:pPr>
              <a:buFont typeface="Wingdings" panose="05000000000000000000" charset="0"/>
              <a:buChar char="Ø"/>
            </a:pPr>
            <a:r>
              <a:rPr lang="en-US" altLang="zh-CN" sz="2400"/>
              <a:t>Prior knowledge:</a:t>
            </a:r>
            <a:endParaRPr lang="en-US" altLang="zh-CN" sz="2400"/>
          </a:p>
          <a:p>
            <a:pPr lvl="1"/>
            <a:r>
              <a:rPr lang="en-US" altLang="zh-CN" sz="2055">
                <a:sym typeface="+mn-ea"/>
              </a:rPr>
              <a:t>Understand </a:t>
            </a:r>
            <a:r>
              <a:rPr lang="en-US" altLang="zh-CN" sz="2055">
                <a:sym typeface="+mn-ea"/>
              </a:rPr>
              <a:t>2.7 Absolute Value Functions and Graph</a:t>
            </a:r>
            <a:endParaRPr lang="en-US" altLang="zh-CN" sz="2055"/>
          </a:p>
          <a:p>
            <a:pPr lvl="0">
              <a:buFont typeface="Wingdings" panose="05000000000000000000" charset="0"/>
              <a:buChar char="Ø"/>
            </a:pPr>
            <a:r>
              <a:rPr lang="en-US" altLang="zh-CN" sz="2400"/>
              <a:t>Successful criteria:</a:t>
            </a:r>
            <a:endParaRPr lang="en-US" altLang="zh-CN" sz="2400"/>
          </a:p>
          <a:p>
            <a:pPr lvl="1"/>
            <a:r>
              <a:rPr lang="en-US" altLang="zh-CN" sz="2000"/>
              <a:t>Controlled Practice: Complete the Exit Card</a:t>
            </a:r>
            <a:endParaRPr lang="en-US" altLang="zh-CN" sz="2000"/>
          </a:p>
          <a:p>
            <a:pPr lvl="1"/>
            <a:r>
              <a:rPr lang="en-US" altLang="zh-CN" sz="2000"/>
              <a:t>Freer Practice: Complete questions to your interest</a:t>
            </a:r>
            <a:endParaRPr lang="en-US" altLang="zh-CN" sz="2000"/>
          </a:p>
          <a:p>
            <a:pPr>
              <a:buFont typeface="Wingdings" panose="05000000000000000000" charset="0"/>
              <a:buChar char="Ø"/>
            </a:pPr>
            <a:r>
              <a:rPr lang="en-US" altLang="zh-CN" sz="2400"/>
              <a:t>Learning activities: </a:t>
            </a:r>
            <a:endParaRPr lang="en-US" altLang="zh-CN" sz="2400"/>
          </a:p>
          <a:p>
            <a:pPr marL="457200" lvl="1" indent="0">
              <a:buNone/>
            </a:pPr>
            <a:r>
              <a:rPr lang="en-US" altLang="zh-CN" sz="2000"/>
              <a:t>1. Preview and Vocabulary Check (10 minutes): </a:t>
            </a:r>
            <a:endParaRPr lang="en-US" altLang="zh-CN" sz="2000"/>
          </a:p>
          <a:p>
            <a:pPr marL="914400" lvl="2" indent="0">
              <a:buNone/>
            </a:pPr>
            <a:r>
              <a:rPr lang="en-US" altLang="zh-CN" sz="1665"/>
              <a:t>Quickly scan through the text and noting any unfamiliar terms.</a:t>
            </a:r>
            <a:endParaRPr lang="en-US" altLang="zh-CN" sz="1665"/>
          </a:p>
          <a:p>
            <a:pPr marL="457200" lvl="1" indent="0">
              <a:buNone/>
            </a:pPr>
            <a:r>
              <a:rPr lang="en-US" altLang="zh-CN" sz="2000"/>
              <a:t>2. Comprehend the Presentation (45 minutes):</a:t>
            </a:r>
            <a:endParaRPr lang="en-US" altLang="zh-CN" sz="2000"/>
          </a:p>
          <a:p>
            <a:pPr marL="457200" lvl="1" indent="0">
              <a:buNone/>
            </a:pPr>
            <a:r>
              <a:rPr lang="en-US" altLang="zh-CN" sz="2000"/>
              <a:t>3. Exit Card Completion (25 minutes):</a:t>
            </a:r>
            <a:endParaRPr lang="en-US" altLang="zh-CN" sz="2000"/>
          </a:p>
          <a:p>
            <a:pPr marL="457200" lvl="1" indent="0">
              <a:buNone/>
            </a:pPr>
            <a:r>
              <a:rPr lang="en-US" altLang="zh-CN" sz="2000"/>
              <a:t>4. Main Idea Summary and Reflection (5 minute): </a:t>
            </a:r>
            <a:endParaRPr lang="en-US" altLang="zh-CN" sz="2000"/>
          </a:p>
          <a:p>
            <a:pPr lvl="0"/>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526415" y="5049520"/>
            <a:ext cx="386080" cy="24701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91185" y="364490"/>
            <a:ext cx="2935605" cy="899160"/>
          </a:xfrm>
        </p:spPr>
        <p:txBody>
          <a:bodyPr/>
          <a:p>
            <a:r>
              <a:rPr lang="en-US" altLang="zh-CN"/>
              <a:t>Key terms:</a:t>
            </a:r>
            <a:endParaRPr lang="en-US" altLang="zh-CN"/>
          </a:p>
        </p:txBody>
      </p:sp>
      <p:sp>
        <p:nvSpPr>
          <p:cNvPr id="3" name="内容占位符 2"/>
          <p:cNvSpPr>
            <a:spLocks noGrp="1"/>
          </p:cNvSpPr>
          <p:nvPr>
            <p:ph idx="1"/>
          </p:nvPr>
        </p:nvSpPr>
        <p:spPr>
          <a:xfrm>
            <a:off x="504190" y="1547495"/>
            <a:ext cx="10515600" cy="4419600"/>
          </a:xfrm>
        </p:spPr>
        <p:txBody>
          <a:bodyPr>
            <a:normAutofit fontScale="90000"/>
          </a:bodyPr>
          <a:p>
            <a:r>
              <a:rPr lang="en-US" altLang="zh-CN"/>
              <a:t>Linear Inequality (</a:t>
            </a:r>
            <a:r>
              <a:rPr lang="en-US" altLang="zh-CN">
                <a:sym typeface="+mn-ea"/>
              </a:rPr>
              <a:t>线性不等式)</a:t>
            </a:r>
            <a:r>
              <a:rPr lang="en-US" altLang="zh-CN"/>
              <a:t>: A mathematical statement that compares two algebraic expressions using inequality symbols (e.g., &lt;, &gt;, ≤, or ≥), indicating the relationship between the two sides.</a:t>
            </a:r>
            <a:endParaRPr lang="en-US" altLang="zh-CN"/>
          </a:p>
          <a:p>
            <a:r>
              <a:rPr lang="en-US" altLang="zh-CN"/>
              <a:t>Boundary (</a:t>
            </a:r>
            <a:r>
              <a:rPr lang="en-US" altLang="zh-CN">
                <a:sym typeface="+mn-ea"/>
              </a:rPr>
              <a:t>边界)</a:t>
            </a:r>
            <a:r>
              <a:rPr lang="en-US" altLang="zh-CN"/>
              <a:t>: The edge or limit of a set or region, often represented as a line or curve in a geometric context, which separates one area from another.</a:t>
            </a:r>
            <a:endParaRPr lang="en-US" altLang="zh-CN"/>
          </a:p>
          <a:p>
            <a:r>
              <a:rPr lang="en-US" altLang="zh-CN"/>
              <a:t>Half-Plane (</a:t>
            </a:r>
            <a:r>
              <a:rPr lang="en-US" altLang="zh-CN">
                <a:sym typeface="+mn-ea"/>
              </a:rPr>
              <a:t>半平面)</a:t>
            </a:r>
            <a:r>
              <a:rPr lang="en-US" altLang="zh-CN"/>
              <a:t>: In geometry, a half-plane is one of the two regions formed by a boundary line. It can be thought of as one side of a line that extends infinitely in one direction.</a:t>
            </a:r>
            <a:endParaRPr lang="en-US" altLang="zh-CN"/>
          </a:p>
          <a:p>
            <a:r>
              <a:rPr lang="en-US" altLang="zh-CN"/>
              <a:t>Test Point (</a:t>
            </a:r>
            <a:r>
              <a:rPr lang="en-US" altLang="zh-CN">
                <a:sym typeface="+mn-ea"/>
              </a:rPr>
              <a:t>测试点)</a:t>
            </a:r>
            <a:r>
              <a:rPr lang="en-US" altLang="zh-CN"/>
              <a:t>: A point selected for evaluating the truth or falsity of an inequality or equation. It helps determine which side of a boundary a solution lies in a mathematical context.</a:t>
            </a:r>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195580" y="268605"/>
            <a:ext cx="10424795" cy="549846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104775" y="222885"/>
            <a:ext cx="7277100" cy="18859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412750" y="436880"/>
            <a:ext cx="8299450" cy="1168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Number line</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887095" y="1640205"/>
            <a:ext cx="9290685" cy="287210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34620" y="1450975"/>
            <a:ext cx="11779250" cy="350964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29235" y="111760"/>
            <a:ext cx="6262370" cy="663448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67945" y="107315"/>
            <a:ext cx="10290810" cy="1723390"/>
          </a:xfrm>
          <a:prstGeom prst="rect">
            <a:avLst/>
          </a:prstGeom>
        </p:spPr>
      </p:pic>
      <p:pic>
        <p:nvPicPr>
          <p:cNvPr id="5" name="图片 4"/>
          <p:cNvPicPr>
            <a:picLocks noChangeAspect="1"/>
          </p:cNvPicPr>
          <p:nvPr/>
        </p:nvPicPr>
        <p:blipFill>
          <a:blip r:embed="rId3"/>
          <a:stretch>
            <a:fillRect/>
          </a:stretch>
        </p:blipFill>
        <p:spPr>
          <a:xfrm>
            <a:off x="769620" y="1905000"/>
            <a:ext cx="4951730" cy="47428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497205" y="348615"/>
            <a:ext cx="9475470" cy="153543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41325" y="2240915"/>
            <a:ext cx="5225415" cy="432054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24790" y="344805"/>
            <a:ext cx="10151745" cy="81978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302510" y="1504950"/>
            <a:ext cx="6115685" cy="476758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Two variable inequalities learning sheet!</a:t>
            </a:r>
            <a:endParaRPr lang="en-US" altLang="zh-CN"/>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PP_MARK_KEY" val="e6a0c7e5-76fe-49cf-9888-18b8b0444e8d"/>
  <p:tag name="COMMONDATA" val="eyJoZGlkIjoiMmNkNDdkZWRkOTE3NmVjODEwZTZhMzJkMGJiYjNhNjQifQ=="/>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18384</Words>
  <Application>WPS 演示</Application>
  <PresentationFormat>Widescreen</PresentationFormat>
  <Paragraphs>629</Paragraphs>
  <Slides>95</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108" baseType="lpstr">
      <vt:lpstr>Arial</vt:lpstr>
      <vt:lpstr>SimSun</vt:lpstr>
      <vt:lpstr>Wingdings</vt:lpstr>
      <vt:lpstr>Wingdings</vt:lpstr>
      <vt:lpstr>Calibri Light</vt:lpstr>
      <vt:lpstr>Microsoft YaHei</vt:lpstr>
      <vt:lpstr>Arial Unicode MS</vt:lpstr>
      <vt:lpstr>Calibri</vt:lpstr>
      <vt:lpstr>Times New Roman</vt:lpstr>
      <vt:lpstr>Symbol</vt:lpstr>
      <vt:lpstr>Symbol</vt:lpstr>
      <vt:lpstr>Office 主题</vt:lpstr>
      <vt:lpstr>Paint.Picture</vt:lpstr>
      <vt:lpstr>Unit 1: Linear equations and functions  [线性方程和函数]</vt:lpstr>
      <vt:lpstr>Advance organizer</vt:lpstr>
      <vt:lpstr>Key terms</vt:lpstr>
      <vt:lpstr>Number pattern</vt:lpstr>
      <vt:lpstr>Pattern in shapes</vt:lpstr>
      <vt:lpstr>PowerPoint 演示文稿</vt:lpstr>
      <vt:lpstr>Algebraic expressions</vt:lpstr>
      <vt:lpstr>1.2 Key terms</vt:lpstr>
      <vt:lpstr>Number line</vt:lpstr>
      <vt:lpstr>Real Numbers</vt:lpstr>
      <vt:lpstr>Rational numbers vs. Irrational numbers</vt:lpstr>
      <vt:lpstr>Opposite or additive inverse</vt:lpstr>
      <vt:lpstr>Reciprocal or multiplicative inverse</vt:lpstr>
      <vt:lpstr>PowerPoint 演示文稿</vt:lpstr>
      <vt:lpstr>Properties of Real Numbers</vt:lpstr>
      <vt:lpstr>Exit card:</vt:lpstr>
      <vt:lpstr>Advance organizer</vt:lpstr>
      <vt:lpstr>Key terms</vt:lpstr>
      <vt:lpstr>Properties of Equality</vt:lpstr>
      <vt:lpstr>Exit card:</vt:lpstr>
      <vt:lpstr>Advance organizer</vt:lpstr>
      <vt:lpstr>Key term</vt:lpstr>
      <vt:lpstr>PowerPoint 演示文稿</vt:lpstr>
      <vt:lpstr>PowerPoint 演示文稿</vt:lpstr>
      <vt:lpstr>Exit card:</vt:lpstr>
      <vt:lpstr>Advance organizer</vt:lpstr>
      <vt:lpstr>Key terms</vt:lpstr>
      <vt:lpstr>Definition of a function</vt:lpstr>
      <vt:lpstr>Relations vs. Functions</vt:lpstr>
      <vt:lpstr>Vertical line test</vt:lpstr>
      <vt:lpstr>Vertical line test</vt:lpstr>
      <vt:lpstr>Vertical line test</vt:lpstr>
      <vt:lpstr>Domain and range</vt:lpstr>
      <vt:lpstr>Domain and range</vt:lpstr>
      <vt:lpstr>Domain and range</vt:lpstr>
      <vt:lpstr>Key term:</vt:lpstr>
      <vt:lpstr>PowerPoint 演示文稿</vt:lpstr>
      <vt:lpstr>PowerPoint 演示文稿</vt:lpstr>
      <vt:lpstr>Exit Card:</vt:lpstr>
      <vt:lpstr>Prepare for your class!</vt:lpstr>
      <vt:lpstr>Advance organizer</vt:lpstr>
      <vt:lpstr>Key terms:</vt:lpstr>
      <vt:lpstr>PowerPoint 演示文稿</vt:lpstr>
      <vt:lpstr>PowerPoint 演示文稿</vt:lpstr>
      <vt:lpstr>PowerPoint 演示文稿</vt:lpstr>
      <vt:lpstr>Intercepts</vt:lpstr>
      <vt:lpstr>PowerPoint 演示文稿</vt:lpstr>
      <vt:lpstr>PowerPoint 演示文稿</vt:lpstr>
      <vt:lpstr>Key terms</vt:lpstr>
      <vt:lpstr>PowerPoint 演示文稿</vt:lpstr>
      <vt:lpstr>PowerPoint 演示文稿</vt:lpstr>
      <vt:lpstr>PowerPoint 演示文稿</vt:lpstr>
      <vt:lpstr>Exit Card: Learning sheets</vt:lpstr>
      <vt:lpstr>Advance organizer</vt:lpstr>
      <vt:lpstr>Key terms:</vt:lpstr>
      <vt:lpstr>PowerPoint 演示文稿</vt:lpstr>
      <vt:lpstr>PowerPoint 演示文稿</vt:lpstr>
      <vt:lpstr>The Greatest Integer Function [X] </vt:lpstr>
      <vt:lpstr>PowerPoint 演示文稿</vt:lpstr>
      <vt:lpstr>PowerPoint 演示文稿</vt:lpstr>
      <vt:lpstr>PowerPoint 演示文稿</vt:lpstr>
      <vt:lpstr>Exit Card:</vt:lpstr>
      <vt:lpstr>Prepare for your class!</vt:lpstr>
      <vt:lpstr>Advance organizer</vt:lpstr>
      <vt:lpstr>Key terms:</vt:lpstr>
      <vt:lpstr>PowerPoint 演示文稿</vt:lpstr>
      <vt:lpstr>Exit Card: Learning sheets</vt:lpstr>
      <vt:lpstr>Advance organizer</vt:lpstr>
      <vt:lpstr>Key terms:</vt:lpstr>
      <vt:lpstr>PowerPoint 演示文稿</vt:lpstr>
      <vt:lpstr>Exit Card: Learning sheets</vt:lpstr>
      <vt:lpstr>Advance organizer</vt:lpstr>
      <vt:lpstr>Key terms</vt:lpstr>
      <vt:lpstr>Review on transformation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Exit Card:</vt:lpstr>
      <vt:lpstr>Advance organizer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Richard</dc:creator>
  <cp:lastModifiedBy>Mr Woo ^_^</cp:lastModifiedBy>
  <cp:revision>221</cp:revision>
  <dcterms:created xsi:type="dcterms:W3CDTF">2018-09-03T06:07:00Z</dcterms:created>
  <dcterms:modified xsi:type="dcterms:W3CDTF">2023-09-26T03:23:18Z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8DC75A75AD4745F1B38DD53512DBE3E9_12</vt:lpwstr>
  </property>
</Properties>
</file>